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5" r:id="rId3"/>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Lst>
  <p:sldSz cy="5143500" cx="9144000"/>
  <p:notesSz cx="6858000" cy="9144000"/>
  <p:embeddedFontLst>
    <p:embeddedFont>
      <p:font typeface="Josefin Slab"/>
      <p:regular r:id="rId56"/>
      <p:bold r:id="rId57"/>
      <p:italic r:id="rId58"/>
      <p:boldItalic r:id="rId59"/>
    </p:embeddedFont>
    <p:embeddedFont>
      <p:font typeface="Ubuntu"/>
      <p:regular r:id="rId60"/>
      <p:bold r:id="rId61"/>
      <p:italic r:id="rId62"/>
      <p:boldItalic r:id="rId63"/>
    </p:embeddedFont>
    <p:embeddedFont>
      <p:font typeface="Sacramento"/>
      <p:regular r:id="rId64"/>
    </p:embeddedFont>
    <p:embeddedFont>
      <p:font typeface="Ubuntu Condensed"/>
      <p:regular r:id="rId65"/>
    </p:embeddedFont>
    <p:embeddedFont>
      <p:font typeface="EB Garamond"/>
      <p:regular r:id="rId66"/>
      <p:bold r:id="rId67"/>
      <p:italic r:id="rId68"/>
      <p:boldItalic r:id="rId69"/>
    </p:embeddedFont>
    <p:embeddedFont>
      <p:font typeface="Libre Baskerville"/>
      <p:regular r:id="rId70"/>
      <p:bold r:id="rId71"/>
      <p:italic r:id="rId72"/>
    </p:embeddedFont>
    <p:embeddedFont>
      <p:font typeface="Helvetica Neue"/>
      <p:regular r:id="rId73"/>
      <p:bold r:id="rId74"/>
      <p:italic r:id="rId75"/>
      <p:boldItalic r:id="rId76"/>
    </p:embeddedFont>
    <p:embeddedFont>
      <p:font typeface="Syncopate"/>
      <p:regular r:id="rId77"/>
      <p:bold r:id="rId78"/>
    </p:embeddedFont>
    <p:embeddedFont>
      <p:font typeface="Exo 2"/>
      <p:regular r:id="rId79"/>
      <p:bold r:id="rId80"/>
      <p:italic r:id="rId81"/>
      <p:boldItalic r:id="rId8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Exo2-bold.fntdata"/><Relationship Id="rId82" Type="http://schemas.openxmlformats.org/officeDocument/2006/relationships/font" Target="fonts/Exo2-boldItalic.fntdata"/><Relationship Id="rId81" Type="http://schemas.openxmlformats.org/officeDocument/2006/relationships/font" Target="fonts/Exo2-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HelveticaNeue-regular.fntdata"/><Relationship Id="rId72" Type="http://schemas.openxmlformats.org/officeDocument/2006/relationships/font" Target="fonts/LibreBaskerville-italic.fntdata"/><Relationship Id="rId31" Type="http://schemas.openxmlformats.org/officeDocument/2006/relationships/slide" Target="slides/slide26.xml"/><Relationship Id="rId75" Type="http://schemas.openxmlformats.org/officeDocument/2006/relationships/font" Target="fonts/HelveticaNeue-italic.fntdata"/><Relationship Id="rId30" Type="http://schemas.openxmlformats.org/officeDocument/2006/relationships/slide" Target="slides/slide25.xml"/><Relationship Id="rId74" Type="http://schemas.openxmlformats.org/officeDocument/2006/relationships/font" Target="fonts/HelveticaNeue-bold.fntdata"/><Relationship Id="rId33" Type="http://schemas.openxmlformats.org/officeDocument/2006/relationships/slide" Target="slides/slide28.xml"/><Relationship Id="rId77" Type="http://schemas.openxmlformats.org/officeDocument/2006/relationships/font" Target="fonts/Syncopate-regular.fntdata"/><Relationship Id="rId32" Type="http://schemas.openxmlformats.org/officeDocument/2006/relationships/slide" Target="slides/slide27.xml"/><Relationship Id="rId76" Type="http://schemas.openxmlformats.org/officeDocument/2006/relationships/font" Target="fonts/HelveticaNeue-boldItalic.fntdata"/><Relationship Id="rId35" Type="http://schemas.openxmlformats.org/officeDocument/2006/relationships/slide" Target="slides/slide30.xml"/><Relationship Id="rId79" Type="http://schemas.openxmlformats.org/officeDocument/2006/relationships/font" Target="fonts/Exo2-regular.fntdata"/><Relationship Id="rId34" Type="http://schemas.openxmlformats.org/officeDocument/2006/relationships/slide" Target="slides/slide29.xml"/><Relationship Id="rId78" Type="http://schemas.openxmlformats.org/officeDocument/2006/relationships/font" Target="fonts/Syncopate-bold.fntdata"/><Relationship Id="rId71" Type="http://schemas.openxmlformats.org/officeDocument/2006/relationships/font" Target="fonts/LibreBaskerville-bold.fntdata"/><Relationship Id="rId70" Type="http://schemas.openxmlformats.org/officeDocument/2006/relationships/font" Target="fonts/LibreBaskerville-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Ubuntu-italic.fntdata"/><Relationship Id="rId61" Type="http://schemas.openxmlformats.org/officeDocument/2006/relationships/font" Target="fonts/Ubuntu-bold.fntdata"/><Relationship Id="rId20" Type="http://schemas.openxmlformats.org/officeDocument/2006/relationships/slide" Target="slides/slide15.xml"/><Relationship Id="rId64" Type="http://schemas.openxmlformats.org/officeDocument/2006/relationships/font" Target="fonts/Sacramento-regular.fntdata"/><Relationship Id="rId63" Type="http://schemas.openxmlformats.org/officeDocument/2006/relationships/font" Target="fonts/Ubuntu-boldItalic.fntdata"/><Relationship Id="rId22" Type="http://schemas.openxmlformats.org/officeDocument/2006/relationships/slide" Target="slides/slide17.xml"/><Relationship Id="rId66" Type="http://schemas.openxmlformats.org/officeDocument/2006/relationships/font" Target="fonts/EBGaramond-regular.fntdata"/><Relationship Id="rId21" Type="http://schemas.openxmlformats.org/officeDocument/2006/relationships/slide" Target="slides/slide16.xml"/><Relationship Id="rId65" Type="http://schemas.openxmlformats.org/officeDocument/2006/relationships/font" Target="fonts/UbuntuCondensed-regular.fntdata"/><Relationship Id="rId24" Type="http://schemas.openxmlformats.org/officeDocument/2006/relationships/slide" Target="slides/slide19.xml"/><Relationship Id="rId68" Type="http://schemas.openxmlformats.org/officeDocument/2006/relationships/font" Target="fonts/EBGaramond-italic.fntdata"/><Relationship Id="rId23" Type="http://schemas.openxmlformats.org/officeDocument/2006/relationships/slide" Target="slides/slide18.xml"/><Relationship Id="rId67" Type="http://schemas.openxmlformats.org/officeDocument/2006/relationships/font" Target="fonts/EBGaramond-bold.fntdata"/><Relationship Id="rId60" Type="http://schemas.openxmlformats.org/officeDocument/2006/relationships/font" Target="fonts/Ubuntu-regular.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EBGaramond-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JosefinSlab-bold.fntdata"/><Relationship Id="rId12" Type="http://schemas.openxmlformats.org/officeDocument/2006/relationships/slide" Target="slides/slide7.xml"/><Relationship Id="rId56" Type="http://schemas.openxmlformats.org/officeDocument/2006/relationships/font" Target="fonts/JosefinSlab-regular.fntdata"/><Relationship Id="rId15" Type="http://schemas.openxmlformats.org/officeDocument/2006/relationships/slide" Target="slides/slide10.xml"/><Relationship Id="rId59" Type="http://schemas.openxmlformats.org/officeDocument/2006/relationships/font" Target="fonts/JosefinSlab-boldItalic.fntdata"/><Relationship Id="rId14" Type="http://schemas.openxmlformats.org/officeDocument/2006/relationships/slide" Target="slides/slide9.xml"/><Relationship Id="rId58" Type="http://schemas.openxmlformats.org/officeDocument/2006/relationships/font" Target="fonts/JosefinSlab-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jpg>
</file>

<file path=ppt/media/image13.gif>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6.jp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wrap="square" tIns="91425"/>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Shape 187"/>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solidFill>
                  <a:schemeClr val="dk1"/>
                </a:solidFill>
              </a:rPr>
              <a:t>But we have to remember, there are tradeoffs to exposing the same level of details we get from dev tools have to JavaScript, where it could be captured by RUM.  In fact, the W3C webperf WG has recently put out a note to address the ever-increasing pressure to try expose everything under the sun to JavaScript.  [read quote].</a:t>
            </a:r>
          </a:p>
          <a:p>
            <a:pPr indent="0" lvl="0" marL="0">
              <a:spcBef>
                <a:spcPts val="0"/>
              </a:spcBef>
              <a:buNone/>
            </a:pPr>
            <a:r>
              <a:t/>
            </a:r>
            <a:endParaRPr>
              <a:solidFill>
                <a:schemeClr val="dk1"/>
              </a:solidFill>
            </a:endParaRPr>
          </a:p>
          <a:p>
            <a:pPr indent="0" lvl="0" marL="0">
              <a:spcBef>
                <a:spcPts val="0"/>
              </a:spcBef>
              <a:buNone/>
            </a:pPr>
            <a:r>
              <a:rPr lang="en">
                <a:solidFill>
                  <a:schemeClr val="dk1"/>
                </a:solidFill>
              </a:rPr>
              <a:t>It’s a very good article, and lays out a lot of the background privacy and security concerns for exposing more granular data than what we have today.</a:t>
            </a:r>
          </a:p>
        </p:txBody>
      </p:sp>
      <p:sp>
        <p:nvSpPr>
          <p:cNvPr id="188" name="Shape 18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Here’s the good thing.  One only has to start digging around the recent browser APIs to find a plethora of things you can measure about your visitor’s post-page-load experience.  I’m going to show you can you can collect many of the same metrics that the Dev Tools expose today via JavaScript.  They may not have the granularity you would expect to </a:t>
            </a:r>
            <a:r>
              <a:rPr i="1" lang="en"/>
              <a:t>debug</a:t>
            </a:r>
            <a:r>
              <a:rPr lang="en"/>
              <a:t> issues during development, but there’s plenty of information that can give you a sense of what you’re visitor’s </a:t>
            </a:r>
            <a:r>
              <a:rPr i="1" lang="en"/>
              <a:t>experience</a:t>
            </a:r>
            <a:r>
              <a:rPr lang="en"/>
              <a:t> is.</a:t>
            </a:r>
          </a:p>
          <a:p>
            <a:pPr indent="0" lvl="0" marL="0">
              <a:spcBef>
                <a:spcPts val="0"/>
              </a:spcBef>
              <a:buNone/>
            </a:pPr>
            <a:r>
              <a:t/>
            </a:r>
            <a:endParaRPr/>
          </a:p>
          <a:p>
            <a:pPr indent="0" lvl="0" marL="0">
              <a:spcBef>
                <a:spcPts val="0"/>
              </a:spcBef>
              <a:buNone/>
            </a:pPr>
            <a:r>
              <a:rPr lang="en"/>
              <a:t>Let’s start out with the Dev Tools’ Timeline tab.  The Timeline gives you an idea for how the app is performing over time, showing framerate, CPU usage, network activity and even memory data.</a:t>
            </a:r>
          </a:p>
          <a:p>
            <a:pPr indent="0" lvl="0" marL="0">
              <a:spcBef>
                <a:spcPts val="0"/>
              </a:spcBef>
              <a:buNone/>
            </a:pPr>
            <a:r>
              <a:t/>
            </a:r>
            <a:endParaRPr/>
          </a:p>
          <a:p>
            <a:pPr indent="0" lvl="0" marL="0" rtl="0">
              <a:spcBef>
                <a:spcPts val="0"/>
              </a:spcBef>
              <a:buNone/>
            </a:pPr>
            <a:r>
              <a:rPr lang="en"/>
              <a:t>What can we gather today for RUM?</a:t>
            </a:r>
          </a:p>
        </p:txBody>
      </p:sp>
      <p:sp>
        <p:nvSpPr>
          <p:cNvPr id="194" name="Shape 19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Shape 202"/>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Let’s start with the first item - frames per second, or FPS.  The optimal framerate on most devices today is around 60, which is most screen’s refresh rate.  Anything less than that, and you’ll start seeing “Jank”, or stuttering.  Staying at a consistent 60 FPS is essential for giving your visitors a smooth experience.  Luckily, we can easily measure FPS.  There’s a browser API, requestAnimationFrame, whose callback will be called by the browser immediately before the next repaint.  We don’t need to do any actual work here, we can just count “frames” by how often the callback is run each second.</a:t>
            </a:r>
          </a:p>
        </p:txBody>
      </p:sp>
      <p:sp>
        <p:nvSpPr>
          <p:cNvPr id="203" name="Shape 20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Shape 210"/>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Similar to overall frame rate in a timeline, you may also want to track the number of “long frames” that your application saw.  Each long frame is a stuttery user experience.  These are represented in the Chrome Developer tools as the “red” periods above.  Using performance.now() to get a high resolution timestamp, we can see how many milliseconds it was since the last frame.  Anything more than 16.6 milliseconds will miss the 60 FPS target.</a:t>
            </a:r>
          </a:p>
        </p:txBody>
      </p:sp>
      <p:sp>
        <p:nvSpPr>
          <p:cNvPr id="211" name="Shape 21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If you’re presenting video to the visitor through the HTML5 VIDEO element, there are some (non-standard) browser APIs you can also use to capture the FPS of video.  Video FPS is dependent on the network delivering new frames and the device’s video pipeline decoding them, so it may differ from the overall browser FPS.</a:t>
            </a:r>
          </a:p>
        </p:txBody>
      </p:sp>
      <p:sp>
        <p:nvSpPr>
          <p:cNvPr id="219" name="Shape 21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Shape 226"/>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So that gives us some good parity to Developer Tools for monitoring frame rate over time.  What about the next item, CPU?</a:t>
            </a:r>
          </a:p>
          <a:p>
            <a:pPr indent="0" lvl="0" marL="0">
              <a:spcBef>
                <a:spcPts val="0"/>
              </a:spcBef>
              <a:buNone/>
            </a:pPr>
            <a:r>
              <a:t/>
            </a:r>
            <a:endParaRPr/>
          </a:p>
          <a:p>
            <a:pPr indent="0" lvl="0" marL="0">
              <a:spcBef>
                <a:spcPts val="0"/>
              </a:spcBef>
              <a:buNone/>
            </a:pPr>
            <a:r>
              <a:rPr lang="en"/>
              <a:t>This is a case where the data available in the Developer Tools is far beyond what we can measure from JavaScript.  Obviously we can’t get detailed trace or stack information from JavaScript, nor even </a:t>
            </a:r>
            <a:r>
              <a:rPr lang="en"/>
              <a:t>overall browser CPU usage, primarily due to performance and privacy concerns.</a:t>
            </a:r>
          </a:p>
          <a:p>
            <a:pPr indent="0" lvl="0" marL="0" rtl="0">
              <a:spcBef>
                <a:spcPts val="0"/>
              </a:spcBef>
              <a:buNone/>
            </a:pPr>
            <a:r>
              <a:t/>
            </a:r>
            <a:endParaRPr/>
          </a:p>
          <a:p>
            <a:pPr indent="0" lvl="0" marL="0" rtl="0">
              <a:spcBef>
                <a:spcPts val="0"/>
              </a:spcBef>
              <a:buNone/>
            </a:pPr>
            <a:r>
              <a:rPr lang="en"/>
              <a:t>However, we can still get a small sense of how busy the page is by doing our own “profiling”.  For example, if we configure a callback to run on a regular interval (say every 25 milliseconds), we can see how often that callback hits its mark exactly.  If it does not -- if it’s delayed -- we can presume that it was delayed because of other work the browser was doing.  For example, other JavaScript was running, or the browser was working on layout, rendering or other tasks for the page.</a:t>
            </a:r>
          </a:p>
          <a:p>
            <a:pPr indent="0" lvl="0" marL="0" rtl="0">
              <a:spcBef>
                <a:spcPts val="0"/>
              </a:spcBef>
              <a:buNone/>
            </a:pPr>
            <a:r>
              <a:t/>
            </a:r>
            <a:endParaRPr/>
          </a:p>
          <a:p>
            <a:pPr indent="0" lvl="0" marL="0">
              <a:spcBef>
                <a:spcPts val="0"/>
              </a:spcBef>
              <a:buNone/>
            </a:pPr>
            <a:r>
              <a:rPr lang="en"/>
              <a:t>Over time, over an interval, we can see how often these callbacks are delayed.  If 20% of callbacks didn’t fire on time, we can make an educated guess that the page was busy around 20% of that interval.</a:t>
            </a:r>
          </a:p>
          <a:p>
            <a:pPr indent="0" lvl="0" marL="0">
              <a:spcBef>
                <a:spcPts val="0"/>
              </a:spcBef>
              <a:buNone/>
            </a:pPr>
            <a:r>
              <a:t/>
            </a:r>
            <a:endParaRPr/>
          </a:p>
          <a:p>
            <a:pPr indent="0" lvl="0" marL="0">
              <a:spcBef>
                <a:spcPts val="0"/>
              </a:spcBef>
              <a:buNone/>
            </a:pPr>
            <a:r>
              <a:rPr lang="en"/>
              <a:t>We call this Page Busy.</a:t>
            </a:r>
          </a:p>
        </p:txBody>
      </p:sp>
      <p:sp>
        <p:nvSpPr>
          <p:cNvPr id="227" name="Shape 22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Shape 234"/>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69850" lvl="0" marL="0">
              <a:spcBef>
                <a:spcPts val="0"/>
              </a:spcBef>
              <a:buClr>
                <a:schemeClr val="dk1"/>
              </a:buClr>
              <a:buSzPts val="1100"/>
              <a:buFont typeface="Arial"/>
              <a:buNone/>
            </a:pPr>
            <a:r>
              <a:rPr lang="en">
                <a:solidFill>
                  <a:schemeClr val="dk1"/>
                </a:solidFill>
              </a:rPr>
              <a:t>This certainly isn’t perfect, and we don’t get any detailed information about </a:t>
            </a:r>
            <a:r>
              <a:rPr i="1" lang="en">
                <a:solidFill>
                  <a:schemeClr val="dk1"/>
                </a:solidFill>
              </a:rPr>
              <a:t>what</a:t>
            </a:r>
            <a:r>
              <a:rPr lang="en">
                <a:solidFill>
                  <a:schemeClr val="dk1"/>
                </a:solidFill>
              </a:rPr>
              <a:t> was running or </a:t>
            </a:r>
            <a:r>
              <a:rPr i="1" lang="en">
                <a:solidFill>
                  <a:schemeClr val="dk1"/>
                </a:solidFill>
              </a:rPr>
              <a:t>why</a:t>
            </a:r>
            <a:r>
              <a:rPr lang="en">
                <a:solidFill>
                  <a:schemeClr val="dk1"/>
                </a:solidFill>
              </a:rPr>
              <a:t> we were delayed, but in testing this we’ve seen this metric correlate pretty heavily with what the Developer Tools report.  And often, it matches the inverse of framerate.</a:t>
            </a:r>
          </a:p>
        </p:txBody>
      </p:sp>
      <p:sp>
        <p:nvSpPr>
          <p:cNvPr id="235" name="Shape 23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OK, so we’ve captured what we can from the CPU.  Let’s take a look at what’s next, networking activity.</a:t>
            </a:r>
          </a:p>
          <a:p>
            <a:pPr indent="0" lvl="0" marL="0">
              <a:spcBef>
                <a:spcPts val="0"/>
              </a:spcBef>
              <a:buNone/>
            </a:pPr>
            <a:r>
              <a:t/>
            </a:r>
            <a:endParaRPr/>
          </a:p>
          <a:p>
            <a:pPr indent="0" lvl="0" marL="0">
              <a:spcBef>
                <a:spcPts val="0"/>
              </a:spcBef>
              <a:buNone/>
            </a:pPr>
            <a:r>
              <a:rPr lang="en"/>
              <a:t>Luckily there’s already a lot of great information about the network exposed to JavaScript, primarily through the ResourceTiming interface.  This interface reports on each resource fetched by the page.  Doing some simple querying of the interface, and you can get rough stats like the number of resources fetched, and soon, content size and size over the wire.</a:t>
            </a:r>
          </a:p>
        </p:txBody>
      </p:sp>
      <p:sp>
        <p:nvSpPr>
          <p:cNvPr id="243" name="Shape 24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OK, the final graph in the Developer Tools Timeline is the Heap graph.  This graph is great for showing the memory consumption of the page over time.  It can point out excessive usage by your page’s components, and even possibly leaks over time.</a:t>
            </a:r>
          </a:p>
          <a:p>
            <a:pPr indent="0" lvl="0" marL="0">
              <a:spcBef>
                <a:spcPts val="0"/>
              </a:spcBef>
              <a:buNone/>
            </a:pPr>
            <a:r>
              <a:t/>
            </a:r>
            <a:endParaRPr/>
          </a:p>
          <a:p>
            <a:pPr indent="0" lvl="0" marL="0">
              <a:spcBef>
                <a:spcPts val="0"/>
              </a:spcBef>
              <a:buNone/>
            </a:pPr>
            <a:r>
              <a:rPr lang="en"/>
              <a:t>There’s no standard browser APIs for reporting memory usage, but Chrome has a few counters on the performance.memory object.  For example, you can see the used and total JavaScript Heap size.</a:t>
            </a:r>
          </a:p>
        </p:txBody>
      </p:sp>
      <p:sp>
        <p:nvSpPr>
          <p:cNvPr id="251" name="Shape 25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Shape 258"/>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Along the lines of other hardware metrics, you can also query the battery level from mobile devices.</a:t>
            </a:r>
          </a:p>
        </p:txBody>
      </p:sp>
      <p:sp>
        <p:nvSpPr>
          <p:cNvPr id="259" name="Shape 25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Shape 264"/>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That covered the metrics-over-time graphs in the Timeline.  What’s next?</a:t>
            </a:r>
          </a:p>
          <a:p>
            <a:pPr indent="0" lvl="0" marL="0">
              <a:spcBef>
                <a:spcPts val="0"/>
              </a:spcBef>
              <a:buNone/>
            </a:pPr>
            <a:r>
              <a:t/>
            </a:r>
            <a:endParaRPr/>
          </a:p>
          <a:p>
            <a:pPr indent="0" lvl="0" marL="0">
              <a:spcBef>
                <a:spcPts val="0"/>
              </a:spcBef>
              <a:buNone/>
            </a:pPr>
            <a:r>
              <a:rPr lang="en"/>
              <a:t>Chrome also reports on User Interactions, and tracking these in your app is essential to annotating important events in your page’s lifecycle.  Think of mouse movements and clicks, key presses and scroll events.</a:t>
            </a:r>
          </a:p>
          <a:p>
            <a:pPr indent="0" lvl="0" marL="0">
              <a:spcBef>
                <a:spcPts val="0"/>
              </a:spcBef>
              <a:buNone/>
            </a:pPr>
            <a:r>
              <a:t/>
            </a:r>
            <a:endParaRPr/>
          </a:p>
          <a:p>
            <a:pPr indent="0" lvl="0" marL="0">
              <a:spcBef>
                <a:spcPts val="0"/>
              </a:spcBef>
              <a:buNone/>
            </a:pPr>
            <a:r>
              <a:rPr lang="en"/>
              <a:t>Keeping track of these user interactions is important because it will be useful later on to annotate important events in the app’s lifecycle.  By monitoring what happens immediately </a:t>
            </a:r>
            <a:r>
              <a:rPr i="1" lang="en"/>
              <a:t>after</a:t>
            </a:r>
            <a:r>
              <a:rPr lang="en"/>
              <a:t> these user interactions, we can get a sense of how well your application performs in the face of change.</a:t>
            </a:r>
          </a:p>
        </p:txBody>
      </p:sp>
      <p:sp>
        <p:nvSpPr>
          <p:cNvPr id="265" name="Shape 26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Shape 271"/>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Luckily monitoring for user interactions is really straightforward.  For example, we can hook into the document’s “scroll” event and see how frequently, how far and how fast the user is scrolling around the page.</a:t>
            </a:r>
          </a:p>
          <a:p>
            <a:pPr indent="0" lvl="0" marL="0">
              <a:spcBef>
                <a:spcPts val="0"/>
              </a:spcBef>
              <a:buNone/>
            </a:pPr>
            <a:r>
              <a:t/>
            </a:r>
            <a:endParaRPr/>
          </a:p>
          <a:p>
            <a:pPr indent="-69850" lvl="0" marL="0">
              <a:spcBef>
                <a:spcPts val="0"/>
              </a:spcBef>
              <a:buClr>
                <a:schemeClr val="dk1"/>
              </a:buClr>
              <a:buSzPts val="1100"/>
              <a:buFont typeface="Arial"/>
              <a:buNone/>
            </a:pPr>
            <a:r>
              <a:rPr lang="en">
                <a:solidFill>
                  <a:schemeClr val="dk1"/>
                </a:solidFill>
              </a:rPr>
              <a:t>Similarly, you can hook into something like “keydown” and track the keys being pressed, etc.</a:t>
            </a:r>
          </a:p>
          <a:p>
            <a:pPr indent="0" lvl="0" marL="0">
              <a:spcBef>
                <a:spcPts val="0"/>
              </a:spcBef>
              <a:buNone/>
            </a:pPr>
            <a:r>
              <a:t/>
            </a:r>
            <a:endParaRPr/>
          </a:p>
          <a:p>
            <a:pPr indent="-69850" lvl="0" marL="0">
              <a:spcBef>
                <a:spcPts val="0"/>
              </a:spcBef>
              <a:buClr>
                <a:schemeClr val="dk1"/>
              </a:buClr>
              <a:buSzPts val="1100"/>
              <a:buFont typeface="Arial"/>
              <a:buNone/>
            </a:pPr>
            <a:r>
              <a:rPr lang="en">
                <a:solidFill>
                  <a:schemeClr val="dk1"/>
                </a:solidFill>
              </a:rPr>
              <a:t>Mouse movements and clicks are obviously the primary way your visitors interact with your site.  We can listen for clicks, their target, and </a:t>
            </a:r>
            <a:r>
              <a:rPr i="1" lang="en">
                <a:solidFill>
                  <a:schemeClr val="dk1"/>
                </a:solidFill>
              </a:rPr>
              <a:t>how often</a:t>
            </a:r>
            <a:r>
              <a:rPr lang="en">
                <a:solidFill>
                  <a:schemeClr val="dk1"/>
                </a:solidFill>
              </a:rPr>
              <a:t> they’re happening to figure out how your visitor is behaving.</a:t>
            </a:r>
          </a:p>
          <a:p>
            <a:pPr indent="0" lvl="0" marL="0">
              <a:spcBef>
                <a:spcPts val="0"/>
              </a:spcBef>
              <a:buNone/>
            </a:pPr>
            <a:r>
              <a:t/>
            </a:r>
            <a:endParaRPr/>
          </a:p>
          <a:p>
            <a:pPr indent="-69850" lvl="0" marL="0">
              <a:spcBef>
                <a:spcPts val="0"/>
              </a:spcBef>
              <a:buClr>
                <a:schemeClr val="dk1"/>
              </a:buClr>
              <a:buSzPts val="1100"/>
              <a:buFont typeface="Arial"/>
              <a:buNone/>
            </a:pPr>
            <a:r>
              <a:rPr lang="en">
                <a:solidFill>
                  <a:schemeClr val="dk1"/>
                </a:solidFill>
              </a:rPr>
              <a:t>Similar to scroll events, we can monitor how quickly the mouse is moving, or how much of the screen it is covering.</a:t>
            </a:r>
          </a:p>
          <a:p>
            <a:pPr indent="0" lvl="0" marL="0">
              <a:spcBef>
                <a:spcPts val="0"/>
              </a:spcBef>
              <a:buNone/>
            </a:pPr>
            <a:r>
              <a:t/>
            </a:r>
            <a:endParaRPr/>
          </a:p>
        </p:txBody>
      </p:sp>
      <p:sp>
        <p:nvSpPr>
          <p:cNvPr id="272" name="Shape 27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Shape 279"/>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Finally, it’s important to understand when the visitor is </a:t>
            </a:r>
            <a:r>
              <a:rPr i="1" lang="en"/>
              <a:t>no longer</a:t>
            </a:r>
            <a:r>
              <a:rPr lang="en"/>
              <a:t> interacting with your site.  The Page Visibility API lets you determine if the document is “hidden”, and receive notifications when that state changes.</a:t>
            </a:r>
          </a:p>
        </p:txBody>
      </p:sp>
      <p:sp>
        <p:nvSpPr>
          <p:cNvPr id="280" name="Shape 28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Shape 287"/>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From the hardware perspective, we can even determine some important state changes such as a transition from layout to portrait (or even frequent switching between the two).</a:t>
            </a:r>
          </a:p>
        </p:txBody>
      </p:sp>
      <p:sp>
        <p:nvSpPr>
          <p:cNvPr id="288" name="Shape 28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Shape 295"/>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That wraps up tracking what the user’s doing.  What about the construction of the document?  How does its’ complexity change over time?</a:t>
            </a:r>
          </a:p>
          <a:p>
            <a:pPr indent="0" lvl="0" marL="0">
              <a:spcBef>
                <a:spcPts val="0"/>
              </a:spcBef>
              <a:buNone/>
            </a:pPr>
            <a:r>
              <a:t/>
            </a:r>
            <a:endParaRPr/>
          </a:p>
          <a:p>
            <a:pPr indent="0" lvl="0" marL="0">
              <a:spcBef>
                <a:spcPts val="0"/>
              </a:spcBef>
              <a:buNone/>
            </a:pPr>
            <a:r>
              <a:rPr lang="en"/>
              <a:t>The Chrome Developer Tools track heap, documents, nodes, listeners and GPU memory over time.  We’ve already shown that we can track heap (with some browsers), what about the rest?</a:t>
            </a:r>
          </a:p>
        </p:txBody>
      </p:sp>
      <p:sp>
        <p:nvSpPr>
          <p:cNvPr id="296" name="Shape 29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Shape 302"/>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Tracking the document’s complexity over time can give you insight why some of the other metrics are behaving.  For example, as the size of the HTML document increases, it’s more likely you’ll be hitting issues with framerate or Page Busy as the browser spends more time parsing and laying out the document.</a:t>
            </a:r>
          </a:p>
          <a:p>
            <a:pPr indent="0" lvl="0" marL="0">
              <a:spcBef>
                <a:spcPts val="0"/>
              </a:spcBef>
              <a:buNone/>
            </a:pPr>
            <a:r>
              <a:t/>
            </a:r>
            <a:endParaRPr/>
          </a:p>
          <a:p>
            <a:pPr indent="0" lvl="0" marL="0">
              <a:spcBef>
                <a:spcPts val="0"/>
              </a:spcBef>
              <a:buNone/>
            </a:pPr>
            <a:r>
              <a:rPr lang="en"/>
              <a:t>Using getElementsByTagName() you can track how many nodes there are in the DOM, or even get a breakdown of images, JavaScript, IFRAMEs, etc.  Calculating the innerHTML length let’s you see how many bytes it takes to construct the root frame.</a:t>
            </a:r>
          </a:p>
        </p:txBody>
      </p:sp>
      <p:sp>
        <p:nvSpPr>
          <p:cNvPr id="303" name="Shape 30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Shape 310"/>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If you were to only track the number of nodes in the document, you may be missing other important periodic </a:t>
            </a:r>
            <a:r>
              <a:rPr i="1" lang="en"/>
              <a:t>changes</a:t>
            </a:r>
            <a:r>
              <a:rPr lang="en"/>
              <a:t> that are happening.  Every DOM modification, insertion or deletion will cause the browser to do work.  We can use a MutationObserver to get a lightweight notification of changes as they’re happening in real-time.</a:t>
            </a:r>
          </a:p>
          <a:p>
            <a:pPr indent="0" lvl="0" marL="0">
              <a:spcBef>
                <a:spcPts val="0"/>
              </a:spcBef>
              <a:buNone/>
            </a:pPr>
            <a:r>
              <a:t/>
            </a:r>
            <a:endParaRPr/>
          </a:p>
          <a:p>
            <a:pPr indent="0" lvl="0" marL="0">
              <a:spcBef>
                <a:spcPts val="0"/>
              </a:spcBef>
              <a:buNone/>
            </a:pPr>
            <a:r>
              <a:rPr lang="en"/>
              <a:t>Counting the number of mutations as a percentage of the overall DOM node count can give you an indication into what percentage of the screen is changing on a periodic basis.</a:t>
            </a:r>
          </a:p>
        </p:txBody>
      </p:sp>
      <p:sp>
        <p:nvSpPr>
          <p:cNvPr id="311" name="Shape 31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Shape 318"/>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Finally, it’s we can hook into the browser’s </a:t>
            </a:r>
            <a:r>
              <a:rPr i="1" lang="en"/>
              <a:t>onerror</a:t>
            </a:r>
            <a:r>
              <a:rPr lang="en"/>
              <a:t> event to monitor for JavaScript errors as they happen in real-time.</a:t>
            </a:r>
          </a:p>
          <a:p>
            <a:pPr indent="0" lvl="0" marL="0">
              <a:spcBef>
                <a:spcPts val="0"/>
              </a:spcBef>
              <a:buNone/>
            </a:pPr>
            <a:r>
              <a:t/>
            </a:r>
            <a:endParaRPr/>
          </a:p>
          <a:p>
            <a:pPr indent="0" lvl="0" marL="0">
              <a:spcBef>
                <a:spcPts val="0"/>
              </a:spcBef>
              <a:buNone/>
            </a:pPr>
            <a:r>
              <a:rPr lang="en"/>
              <a:t>Obviously every JavaScript error is an opportunity to break your user’s experience, so you may want to track and trend on these over time, especially after your users have interacted with your site.</a:t>
            </a:r>
          </a:p>
          <a:p>
            <a:pPr indent="0" lvl="0" marL="0">
              <a:spcBef>
                <a:spcPts val="0"/>
              </a:spcBef>
              <a:buNone/>
            </a:pPr>
            <a:r>
              <a:t/>
            </a:r>
            <a:endParaRPr/>
          </a:p>
          <a:p>
            <a:pPr indent="0" lvl="0" marL="0">
              <a:spcBef>
                <a:spcPts val="0"/>
              </a:spcBef>
              <a:buNone/>
            </a:pPr>
            <a:r>
              <a:rPr lang="en"/>
              <a:t>Similarly, you can monitor the networking stack for request errors and report on these.</a:t>
            </a:r>
          </a:p>
          <a:p>
            <a:pPr indent="0" lvl="0" marL="0">
              <a:spcBef>
                <a:spcPts val="0"/>
              </a:spcBef>
              <a:buNone/>
            </a:pPr>
            <a:r>
              <a:t/>
            </a:r>
            <a:endParaRPr/>
          </a:p>
          <a:p>
            <a:pPr indent="0" lvl="0" marL="0">
              <a:spcBef>
                <a:spcPts val="0"/>
              </a:spcBef>
              <a:buNone/>
            </a:pPr>
            <a:r>
              <a:rPr lang="en"/>
              <a:t>Error tracking and alerting is a huge topic on its own, but is an important part of measuring the user’s overall experience.</a:t>
            </a:r>
          </a:p>
        </p:txBody>
      </p:sp>
      <p:sp>
        <p:nvSpPr>
          <p:cNvPr id="319" name="Shape 31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Shape 324"/>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
              <a:t>To prove all of these metrics work, we’ve built a GreaseMonkey script that shows a realtime timeline of FPS, Page Busy, Interactions, DOM sizes, etc over time, and graphs them with Rishaw.  You can get it at the Github repo listed.</a:t>
            </a:r>
          </a:p>
        </p:txBody>
      </p:sp>
      <p:sp>
        <p:nvSpPr>
          <p:cNvPr id="325" name="Shape 32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Shape 331"/>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OK, so we just went over a bunch of metrics that we can gather over time to monitor how your application is behaving.  So what?  Most of these metrics aren’t necessarily interesting on their own.  For example, your user clicked something!  And then scrolled!  Hooray!</a:t>
            </a:r>
          </a:p>
          <a:p>
            <a:pPr indent="0" lvl="0" marL="0">
              <a:spcBef>
                <a:spcPts val="0"/>
              </a:spcBef>
              <a:buNone/>
            </a:pPr>
            <a:r>
              <a:t/>
            </a:r>
            <a:endParaRPr/>
          </a:p>
          <a:p>
            <a:pPr indent="0" lvl="0" marL="0">
              <a:spcBef>
                <a:spcPts val="0"/>
              </a:spcBef>
              <a:buNone/>
            </a:pPr>
            <a:r>
              <a:rPr lang="en"/>
              <a:t>Obviously, gathering these types of metrics on their own can be </a:t>
            </a:r>
            <a:r>
              <a:rPr i="1" lang="en"/>
              <a:t>helpful</a:t>
            </a:r>
            <a:r>
              <a:rPr lang="en"/>
              <a:t> in tracking a user experience, but they’re not the only story.</a:t>
            </a:r>
          </a:p>
          <a:p>
            <a:pPr indent="0" lvl="0" marL="0">
              <a:spcBef>
                <a:spcPts val="0"/>
              </a:spcBef>
              <a:buNone/>
            </a:pPr>
            <a:r>
              <a:t/>
            </a:r>
            <a:endParaRPr/>
          </a:p>
          <a:p>
            <a:pPr indent="0" lvl="0" marL="0">
              <a:spcBef>
                <a:spcPts val="0"/>
              </a:spcBef>
              <a:buNone/>
            </a:pPr>
            <a:r>
              <a:rPr lang="en"/>
              <a:t>How can we combine these metrics to tell a better story of how your user enjoyed -- or hated -- your site?</a:t>
            </a:r>
          </a:p>
          <a:p>
            <a:pPr indent="0" lvl="0" marL="0">
              <a:spcBef>
                <a:spcPts val="0"/>
              </a:spcBef>
              <a:buNone/>
            </a:pPr>
            <a:r>
              <a:t/>
            </a:r>
            <a:endParaRPr/>
          </a:p>
          <a:p>
            <a:pPr indent="0" lvl="0" marL="0">
              <a:spcBef>
                <a:spcPts val="0"/>
              </a:spcBef>
              <a:buNone/>
            </a:pPr>
            <a:r>
              <a:rPr lang="en"/>
              <a:t>How smooth was your page?  How responsive?</a:t>
            </a:r>
          </a:p>
          <a:p>
            <a:pPr indent="0" lvl="0" marL="0">
              <a:spcBef>
                <a:spcPts val="0"/>
              </a:spcBef>
              <a:buNone/>
            </a:pPr>
            <a:r>
              <a:t/>
            </a:r>
            <a:endParaRPr/>
          </a:p>
          <a:p>
            <a:pPr indent="0" lvl="0" marL="0">
              <a:spcBef>
                <a:spcPts val="0"/>
              </a:spcBef>
              <a:buNone/>
            </a:pPr>
            <a:r>
              <a:rPr lang="en"/>
              <a:t>How reliable was it?</a:t>
            </a:r>
          </a:p>
          <a:p>
            <a:pPr indent="0" lvl="0" marL="0">
              <a:spcBef>
                <a:spcPts val="0"/>
              </a:spcBef>
              <a:buNone/>
            </a:pPr>
            <a:br>
              <a:rPr lang="en"/>
            </a:br>
            <a:r>
              <a:rPr lang="en"/>
              <a:t>What was your visitor </a:t>
            </a:r>
            <a:r>
              <a:rPr i="1" lang="en"/>
              <a:t>feeling</a:t>
            </a:r>
            <a:r>
              <a:rPr lang="en"/>
              <a:t>?</a:t>
            </a:r>
          </a:p>
        </p:txBody>
      </p:sp>
      <p:sp>
        <p:nvSpPr>
          <p:cNvPr id="332" name="Shape 33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Shape 1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4" name="Shape 13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Shape 337"/>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69850" lvl="0" marL="0">
              <a:spcBef>
                <a:spcPts val="0"/>
              </a:spcBef>
              <a:buClr>
                <a:schemeClr val="dk1"/>
              </a:buClr>
              <a:buSzPts val="1100"/>
              <a:buFont typeface="Arial"/>
              <a:buNone/>
            </a:pPr>
            <a:r>
              <a:rPr lang="en">
                <a:solidFill>
                  <a:schemeClr val="dk1"/>
                </a:solidFill>
              </a:rPr>
              <a:t>Let’s start with framerate.  On it’s own, it’s just a number.  60 FPS.</a:t>
            </a:r>
          </a:p>
          <a:p>
            <a:pPr indent="-69850" lvl="0" marL="0">
              <a:spcBef>
                <a:spcPts val="0"/>
              </a:spcBef>
              <a:buClr>
                <a:schemeClr val="dk1"/>
              </a:buClr>
              <a:buSzPts val="1100"/>
              <a:buFont typeface="Arial"/>
              <a:buNone/>
            </a:pPr>
            <a:r>
              <a:t/>
            </a:r>
            <a:endParaRPr>
              <a:solidFill>
                <a:schemeClr val="dk1"/>
              </a:solidFill>
            </a:endParaRPr>
          </a:p>
          <a:p>
            <a:pPr indent="0" lvl="0" marL="0">
              <a:spcBef>
                <a:spcPts val="0"/>
              </a:spcBef>
              <a:buNone/>
            </a:pPr>
            <a:r>
              <a:rPr lang="en">
                <a:solidFill>
                  <a:schemeClr val="dk1"/>
                </a:solidFill>
              </a:rPr>
              <a:t>Over time, it tells a story.  What was the framerate during the page load?  What was the framerate while the user was scrolling?  What was the framerate immediately after a user action like a button click?  All of these are critical events in your visitor’s experience, and the framerate is </a:t>
            </a:r>
            <a:r>
              <a:rPr i="1" lang="en">
                <a:solidFill>
                  <a:schemeClr val="dk1"/>
                </a:solidFill>
              </a:rPr>
              <a:t>one indicator</a:t>
            </a:r>
            <a:r>
              <a:rPr lang="en">
                <a:solidFill>
                  <a:schemeClr val="dk1"/>
                </a:solidFill>
              </a:rPr>
              <a:t> to how </a:t>
            </a:r>
            <a:r>
              <a:rPr i="1" lang="en">
                <a:solidFill>
                  <a:schemeClr val="dk1"/>
                </a:solidFill>
              </a:rPr>
              <a:t>smooth</a:t>
            </a:r>
            <a:r>
              <a:rPr lang="en">
                <a:solidFill>
                  <a:schemeClr val="dk1"/>
                </a:solidFill>
              </a:rPr>
              <a:t> of an experience they’re having.</a:t>
            </a:r>
          </a:p>
          <a:p>
            <a:pPr indent="0" lvl="0" marL="0">
              <a:spcBef>
                <a:spcPts val="0"/>
              </a:spcBef>
              <a:buNone/>
            </a:pPr>
            <a:r>
              <a:t/>
            </a:r>
            <a:endParaRPr/>
          </a:p>
          <a:p>
            <a:pPr indent="0" lvl="0" marL="0">
              <a:spcBef>
                <a:spcPts val="0"/>
              </a:spcBef>
              <a:buNone/>
            </a:pPr>
            <a:r>
              <a:rPr lang="en"/>
              <a:t>For any site that has content below the fold, the scrolling experience is where your site can shine, or, leave a bad impression with your visitors.</a:t>
            </a:r>
          </a:p>
          <a:p>
            <a:pPr indent="0" lvl="0" marL="0">
              <a:spcBef>
                <a:spcPts val="0"/>
              </a:spcBef>
              <a:buNone/>
            </a:pPr>
            <a:r>
              <a:t/>
            </a:r>
            <a:endParaRPr/>
          </a:p>
          <a:p>
            <a:pPr indent="0" lvl="0" marL="0">
              <a:spcBef>
                <a:spcPts val="0"/>
              </a:spcBef>
              <a:buNone/>
            </a:pPr>
            <a:r>
              <a:rPr lang="en"/>
              <a:t>Simon Hearne built a wonderful bookmarklet that will use rAF to monitor the FPS while it forcefully scrolls your screen.  It monitors the FPS until it hits the scroll bottom, and reports on the FPS over time.</a:t>
            </a:r>
          </a:p>
          <a:p>
            <a:pPr indent="0" lvl="0" marL="0" rtl="0">
              <a:spcBef>
                <a:spcPts val="0"/>
              </a:spcBef>
              <a:buNone/>
            </a:pPr>
            <a:br>
              <a:rPr lang="en"/>
            </a:br>
            <a:r>
              <a:rPr lang="en"/>
              <a:t>As one example, this site drops below 60 FPS several times during scrolling.  You can feel it.  The site fees sluggish and jittery.  Towards the end of the page it starts to reach 60 FPS but there are still a few periods that drop it to ~10 FPS because of a periodic timer that modifies the DOM.</a:t>
            </a:r>
          </a:p>
        </p:txBody>
      </p:sp>
      <p:sp>
        <p:nvSpPr>
          <p:cNvPr id="338" name="Shape 33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Shape 344"/>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
              <a:t>Besides scrolling, the user is probably interacting with your site in many ways through clicking, scrolling and moving the mouse around.  It’s important to monitor FPS immediately after these interactions.  These are guaranteed points the user is paying attention to what’s going on, and you want to provide the best experience during these periods.</a:t>
            </a:r>
          </a:p>
        </p:txBody>
      </p:sp>
      <p:sp>
        <p:nvSpPr>
          <p:cNvPr id="345" name="Shape 345"/>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Shape 350"/>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Besides how </a:t>
            </a:r>
            <a:r>
              <a:rPr i="1" lang="en"/>
              <a:t>smooth</a:t>
            </a:r>
            <a:r>
              <a:rPr lang="en"/>
              <a:t> the experience is, what about how good your site </a:t>
            </a:r>
            <a:r>
              <a:rPr i="1" lang="en"/>
              <a:t>responds</a:t>
            </a:r>
            <a:r>
              <a:rPr lang="en"/>
              <a:t> to user input?</a:t>
            </a:r>
          </a:p>
          <a:p>
            <a:pPr indent="0" lvl="0" marL="0">
              <a:spcBef>
                <a:spcPts val="0"/>
              </a:spcBef>
              <a:buNone/>
            </a:pPr>
            <a:r>
              <a:t/>
            </a:r>
            <a:endParaRPr/>
          </a:p>
          <a:p>
            <a:pPr indent="0" lvl="0" marL="0">
              <a:spcBef>
                <a:spcPts val="0"/>
              </a:spcBef>
              <a:buNone/>
            </a:pPr>
            <a:r>
              <a:rPr lang="en"/>
              <a:t>After we’ve detected a click, key or scroll, what happens next to the site?  How long does it take for the site’s content to change so that the user is sufficiently confident their action resulted in the site responding?</a:t>
            </a:r>
          </a:p>
          <a:p>
            <a:pPr indent="0" lvl="0" marL="0">
              <a:spcBef>
                <a:spcPts val="0"/>
              </a:spcBef>
              <a:buNone/>
            </a:pPr>
            <a:r>
              <a:t/>
            </a:r>
            <a:endParaRPr/>
          </a:p>
          <a:p>
            <a:pPr indent="0" lvl="0" marL="0">
              <a:spcBef>
                <a:spcPts val="0"/>
              </a:spcBef>
              <a:buNone/>
            </a:pPr>
            <a:r>
              <a:rPr lang="en"/>
              <a:t>You may have already instrumented your own code using something like UserTiming.  UserTiming gives you a convenient way to measure important events in your page’s lifecycle.</a:t>
            </a:r>
          </a:p>
          <a:p>
            <a:pPr indent="0" lvl="0" marL="0">
              <a:spcBef>
                <a:spcPts val="0"/>
              </a:spcBef>
              <a:buNone/>
            </a:pPr>
            <a:r>
              <a:t/>
            </a:r>
            <a:endParaRPr/>
          </a:p>
          <a:p>
            <a:pPr indent="0" lvl="0" marL="0" rtl="0">
              <a:spcBef>
                <a:spcPts val="0"/>
              </a:spcBef>
              <a:buNone/>
            </a:pPr>
            <a:r>
              <a:rPr lang="en"/>
              <a:t>We could also use something like MutationObserver to detect how long it took the DOM to change after the user’s interaction.</a:t>
            </a:r>
          </a:p>
        </p:txBody>
      </p:sp>
      <p:sp>
        <p:nvSpPr>
          <p:cNvPr id="351" name="Shape 35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5" name="Shape 355"/>
        <p:cNvGrpSpPr/>
        <p:nvPr/>
      </p:nvGrpSpPr>
      <p:grpSpPr>
        <a:xfrm>
          <a:off x="0" y="0"/>
          <a:ext cx="0" cy="0"/>
          <a:chOff x="0" y="0"/>
          <a:chExt cx="0" cy="0"/>
        </a:xfrm>
      </p:grpSpPr>
      <p:sp>
        <p:nvSpPr>
          <p:cNvPr id="356" name="Shape 356"/>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t/>
            </a:r>
            <a:endParaRPr/>
          </a:p>
        </p:txBody>
      </p:sp>
      <p:sp>
        <p:nvSpPr>
          <p:cNvPr id="357" name="Shape 357"/>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Shape 362"/>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Finally, it’s critical to ensure your site doesn’t have any reliability issues as the user is interacting with it.</a:t>
            </a:r>
          </a:p>
          <a:p>
            <a:pPr indent="0" lvl="0" marL="0">
              <a:spcBef>
                <a:spcPts val="0"/>
              </a:spcBef>
              <a:buNone/>
            </a:pPr>
            <a:r>
              <a:t/>
            </a:r>
            <a:endParaRPr/>
          </a:p>
          <a:p>
            <a:pPr indent="0" lvl="0" marL="0" rtl="0">
              <a:spcBef>
                <a:spcPts val="0"/>
              </a:spcBef>
              <a:buNone/>
            </a:pPr>
            <a:r>
              <a:rPr lang="en"/>
              <a:t>Obviously, tracking JavaScript errors is a core way of monitoring your site’s reliability.  But with the other metrics we’re tracking like DOM size and memory usage over time, we can monitor for leaks in your site’s code.  Small leaks may not immediately affect a new visitor’s experience, but as cheap mobile devices proliferate throughout the world, we want to make sure we’re as efficient as possible.</a:t>
            </a:r>
          </a:p>
        </p:txBody>
      </p:sp>
      <p:sp>
        <p:nvSpPr>
          <p:cNvPr id="363" name="Shape 36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Shape 368"/>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But again -- how do all of these metrics communicate how your user </a:t>
            </a:r>
            <a:r>
              <a:rPr i="1" lang="en"/>
              <a:t>feels</a:t>
            </a:r>
            <a:r>
              <a:rPr lang="en"/>
              <a:t>?</a:t>
            </a:r>
          </a:p>
          <a:p>
            <a:pPr indent="0" lvl="0" marL="0">
              <a:spcBef>
                <a:spcPts val="0"/>
              </a:spcBef>
              <a:buNone/>
            </a:pPr>
            <a:r>
              <a:t/>
            </a:r>
            <a:endParaRPr/>
          </a:p>
          <a:p>
            <a:pPr indent="0" lvl="0" marL="0">
              <a:spcBef>
                <a:spcPts val="0"/>
              </a:spcBef>
              <a:buNone/>
            </a:pPr>
            <a:r>
              <a:rPr lang="en"/>
              <a:t>What are they going to take away from their experience on your site?  Will they come back?  Were they satisfied or angry?</a:t>
            </a:r>
          </a:p>
          <a:p>
            <a:pPr indent="0" lvl="0" marL="0">
              <a:spcBef>
                <a:spcPts val="0"/>
              </a:spcBef>
              <a:buNone/>
            </a:pPr>
            <a:r>
              <a:t/>
            </a:r>
            <a:endParaRPr/>
          </a:p>
          <a:p>
            <a:pPr indent="0" lvl="0" marL="0">
              <a:spcBef>
                <a:spcPts val="0"/>
              </a:spcBef>
              <a:buNone/>
            </a:pPr>
            <a:r>
              <a:rPr lang="en"/>
              <a:t>What if we could track emotion?</a:t>
            </a:r>
          </a:p>
          <a:p>
            <a:pPr indent="0" lvl="0" marL="0">
              <a:spcBef>
                <a:spcPts val="0"/>
              </a:spcBef>
              <a:buNone/>
            </a:pPr>
            <a:r>
              <a:t/>
            </a:r>
            <a:endParaRPr/>
          </a:p>
          <a:p>
            <a:pPr indent="0" lvl="0" marL="0" rtl="0">
              <a:spcBef>
                <a:spcPts val="0"/>
              </a:spcBef>
              <a:buNone/>
            </a:pPr>
            <a:r>
              <a:rPr lang="en"/>
              <a:t>Today, along with new technology specially developed by the NSA, we’re proud to announce the new Emotion Tracking API… </a:t>
            </a:r>
            <a:r>
              <a:rPr i="1" lang="en"/>
              <a:t>just kidding.</a:t>
            </a:r>
          </a:p>
        </p:txBody>
      </p:sp>
      <p:sp>
        <p:nvSpPr>
          <p:cNvPr id="369" name="Shape 369"/>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Shape 373"/>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Let’s start out with something simple.  How can you detect that your visitor isn’t getting the interaction they expect out of your site?</a:t>
            </a:r>
          </a:p>
          <a:p>
            <a:pPr indent="0" lvl="0" marL="0">
              <a:spcBef>
                <a:spcPts val="0"/>
              </a:spcBef>
              <a:buNone/>
            </a:pPr>
            <a:r>
              <a:t/>
            </a:r>
            <a:endParaRPr/>
          </a:p>
          <a:p>
            <a:pPr indent="0" lvl="0" marL="0">
              <a:spcBef>
                <a:spcPts val="0"/>
              </a:spcBef>
              <a:buNone/>
            </a:pPr>
            <a:r>
              <a:rPr lang="en"/>
              <a:t>Take clicking on a button as an example.  Most people expect some sort of visual feedback that the button was clicked.  A “pressed” indicator, or, some other sort of visual feedback.</a:t>
            </a:r>
          </a:p>
          <a:p>
            <a:pPr indent="0" lvl="0" marL="0">
              <a:spcBef>
                <a:spcPts val="0"/>
              </a:spcBef>
              <a:buNone/>
            </a:pPr>
            <a:r>
              <a:t/>
            </a:r>
            <a:endParaRPr/>
          </a:p>
          <a:p>
            <a:pPr indent="0" lvl="0" marL="0">
              <a:spcBef>
                <a:spcPts val="0"/>
              </a:spcBef>
              <a:buNone/>
            </a:pPr>
            <a:r>
              <a:rPr lang="en"/>
              <a:t>But what if something is broken, and the button isn’t working?  Most people’s first reaction is to wait a little bit, and try again -- thinking </a:t>
            </a:r>
            <a:r>
              <a:rPr i="1" lang="en"/>
              <a:t>they</a:t>
            </a:r>
            <a:r>
              <a:rPr lang="en"/>
              <a:t> were the issue.</a:t>
            </a:r>
          </a:p>
          <a:p>
            <a:pPr indent="0" lvl="0" marL="0">
              <a:spcBef>
                <a:spcPts val="0"/>
              </a:spcBef>
              <a:buNone/>
            </a:pPr>
            <a:r>
              <a:t/>
            </a:r>
            <a:endParaRPr/>
          </a:p>
          <a:p>
            <a:pPr indent="0" lvl="0" marL="0" rtl="0">
              <a:spcBef>
                <a:spcPts val="0"/>
              </a:spcBef>
              <a:buNone/>
            </a:pPr>
            <a:r>
              <a:rPr lang="en"/>
              <a:t>By simply tracking </a:t>
            </a:r>
            <a:r>
              <a:rPr i="1" lang="en"/>
              <a:t>where</a:t>
            </a:r>
            <a:r>
              <a:rPr lang="en"/>
              <a:t> and how quickly the mouse is being clicked, especially on the same element, you might not only get reports of where your site is </a:t>
            </a:r>
            <a:r>
              <a:rPr i="1" lang="en"/>
              <a:t>broken</a:t>
            </a:r>
            <a:r>
              <a:rPr lang="en"/>
              <a:t>, but even where your site just isn’t working as the user expects.</a:t>
            </a:r>
          </a:p>
        </p:txBody>
      </p:sp>
      <p:sp>
        <p:nvSpPr>
          <p:cNvPr id="374" name="Shape 37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0" name="Shape 380"/>
        <p:cNvGrpSpPr/>
        <p:nvPr/>
      </p:nvGrpSpPr>
      <p:grpSpPr>
        <a:xfrm>
          <a:off x="0" y="0"/>
          <a:ext cx="0" cy="0"/>
          <a:chOff x="0" y="0"/>
          <a:chExt cx="0" cy="0"/>
        </a:xfrm>
      </p:grpSpPr>
      <p:sp>
        <p:nvSpPr>
          <p:cNvPr id="381" name="Shape 381"/>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This code is 20 lines long, has debateable coding style, and lots of colours… IOW, it’s easy.</a:t>
            </a:r>
          </a:p>
        </p:txBody>
      </p:sp>
      <p:sp>
        <p:nvSpPr>
          <p:cNvPr id="382" name="Shape 38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Shape 387"/>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solidFill>
                  <a:schemeClr val="dk1"/>
                </a:solidFill>
              </a:rPr>
              <a:t>Similar to rage clicks, what about dead clicks -- clicks on a non-interactive element on your site.</a:t>
            </a:r>
          </a:p>
          <a:p>
            <a:pPr indent="0" lvl="0" marL="0">
              <a:spcBef>
                <a:spcPts val="0"/>
              </a:spcBef>
              <a:buNone/>
            </a:pPr>
            <a:r>
              <a:t/>
            </a:r>
            <a:endParaRPr>
              <a:solidFill>
                <a:schemeClr val="dk1"/>
              </a:solidFill>
            </a:endParaRPr>
          </a:p>
          <a:p>
            <a:pPr indent="0" lvl="0" marL="0">
              <a:spcBef>
                <a:spcPts val="0"/>
              </a:spcBef>
              <a:buNone/>
            </a:pPr>
            <a:r>
              <a:rPr lang="en">
                <a:solidFill>
                  <a:schemeClr val="dk1"/>
                </a:solidFill>
              </a:rPr>
              <a:t>Maybe you have something that looks like a link, but isn’t?  Maybe your design is missing a key convention that users expect?</a:t>
            </a:r>
          </a:p>
          <a:p>
            <a:pPr indent="-69850" lvl="0" marL="0">
              <a:spcBef>
                <a:spcPts val="0"/>
              </a:spcBef>
              <a:buClr>
                <a:schemeClr val="dk1"/>
              </a:buClr>
              <a:buSzPts val="1100"/>
              <a:buFont typeface="Arial"/>
              <a:buNone/>
            </a:pPr>
            <a:br>
              <a:rPr lang="en">
                <a:solidFill>
                  <a:schemeClr val="dk1"/>
                </a:solidFill>
              </a:rPr>
            </a:br>
            <a:r>
              <a:rPr lang="en">
                <a:solidFill>
                  <a:schemeClr val="dk1"/>
                </a:solidFill>
              </a:rPr>
              <a:t>Dead clicks can help you detect when a click didn’t result in any meaningful change.</a:t>
            </a:r>
          </a:p>
          <a:p>
            <a:pPr indent="-69850" lvl="0" marL="0">
              <a:spcBef>
                <a:spcPts val="0"/>
              </a:spcBef>
              <a:buClr>
                <a:schemeClr val="dk1"/>
              </a:buClr>
              <a:buSzPts val="1100"/>
              <a:buFont typeface="Arial"/>
              <a:buNone/>
            </a:pPr>
            <a:r>
              <a:t/>
            </a:r>
            <a:endParaRPr>
              <a:solidFill>
                <a:schemeClr val="dk1"/>
              </a:solidFill>
            </a:endParaRPr>
          </a:p>
          <a:p>
            <a:pPr indent="-69850" lvl="0" marL="0">
              <a:spcBef>
                <a:spcPts val="0"/>
              </a:spcBef>
              <a:buClr>
                <a:schemeClr val="dk1"/>
              </a:buClr>
              <a:buSzPts val="1100"/>
              <a:buFont typeface="Arial"/>
              <a:buNone/>
            </a:pPr>
            <a:r>
              <a:rPr lang="en">
                <a:solidFill>
                  <a:schemeClr val="dk1"/>
                </a:solidFill>
              </a:rPr>
              <a:t>One easy way to detect Dead Clicks is by listening to the clicks and then network activity and Mutations.  If neither a network request nor a DOM change happened, it’s possible that you’ll want to investigate exactly what the user’s clicking.</a:t>
            </a:r>
          </a:p>
          <a:p>
            <a:pPr indent="-69850" lvl="0" marL="0">
              <a:spcBef>
                <a:spcPts val="0"/>
              </a:spcBef>
              <a:buClr>
                <a:schemeClr val="dk1"/>
              </a:buClr>
              <a:buSzPts val="1100"/>
              <a:buFont typeface="Arial"/>
              <a:buNone/>
            </a:pPr>
            <a:r>
              <a:t/>
            </a:r>
            <a:endParaRPr>
              <a:solidFill>
                <a:schemeClr val="dk1"/>
              </a:solidFill>
            </a:endParaRPr>
          </a:p>
          <a:p>
            <a:pPr indent="-69850" lvl="0" marL="0" rtl="0">
              <a:spcBef>
                <a:spcPts val="0"/>
              </a:spcBef>
              <a:buClr>
                <a:schemeClr val="dk1"/>
              </a:buClr>
              <a:buSzPts val="1100"/>
              <a:buFont typeface="Arial"/>
              <a:buNone/>
            </a:pPr>
            <a:r>
              <a:rPr lang="en">
                <a:solidFill>
                  <a:schemeClr val="dk1"/>
                </a:solidFill>
              </a:rPr>
              <a:t>Now not all clicks are from people wanting to interact with your site.  Some people click for no reason, because they’re click-happy, or may even read the page by highlighting text.</a:t>
            </a:r>
          </a:p>
        </p:txBody>
      </p:sp>
      <p:sp>
        <p:nvSpPr>
          <p:cNvPr id="388" name="Shape 38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2" name="Shape 392"/>
        <p:cNvGrpSpPr/>
        <p:nvPr/>
      </p:nvGrpSpPr>
      <p:grpSpPr>
        <a:xfrm>
          <a:off x="0" y="0"/>
          <a:ext cx="0" cy="0"/>
          <a:chOff x="0" y="0"/>
          <a:chExt cx="0" cy="0"/>
        </a:xfrm>
      </p:grpSpPr>
      <p:sp>
        <p:nvSpPr>
          <p:cNvPr id="393" name="Shape 393"/>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
                <a:solidFill>
                  <a:schemeClr val="dk1"/>
                </a:solidFill>
              </a:rPr>
              <a:t>Similar to rage clicks, what about dead clicks -- clicks on a non-interactive element on your site.</a:t>
            </a:r>
          </a:p>
          <a:p>
            <a:pPr indent="0" lvl="0" marL="0" rtl="0">
              <a:spcBef>
                <a:spcPts val="0"/>
              </a:spcBef>
              <a:buNone/>
            </a:pPr>
            <a:r>
              <a:t/>
            </a:r>
            <a:endParaRPr>
              <a:solidFill>
                <a:schemeClr val="dk1"/>
              </a:solidFill>
            </a:endParaRPr>
          </a:p>
          <a:p>
            <a:pPr indent="0" lvl="0" marL="0" rtl="0">
              <a:spcBef>
                <a:spcPts val="0"/>
              </a:spcBef>
              <a:buNone/>
            </a:pPr>
            <a:r>
              <a:rPr lang="en">
                <a:solidFill>
                  <a:schemeClr val="dk1"/>
                </a:solidFill>
              </a:rPr>
              <a:t>Maybe you have something that looks like a link, but isn’t?  Maybe your design is missing a key convention that users expect?</a:t>
            </a:r>
          </a:p>
          <a:p>
            <a:pPr indent="-69850" lvl="0" marL="0" rtl="0">
              <a:spcBef>
                <a:spcPts val="0"/>
              </a:spcBef>
              <a:buClr>
                <a:schemeClr val="dk1"/>
              </a:buClr>
              <a:buSzPts val="1100"/>
              <a:buFont typeface="Arial"/>
              <a:buNone/>
            </a:pPr>
            <a:br>
              <a:rPr lang="en">
                <a:solidFill>
                  <a:schemeClr val="dk1"/>
                </a:solidFill>
              </a:rPr>
            </a:br>
            <a:r>
              <a:rPr lang="en">
                <a:solidFill>
                  <a:schemeClr val="dk1"/>
                </a:solidFill>
              </a:rPr>
              <a:t>Dead clicks can help you detect when a click didn’t result in any meaningful change.</a:t>
            </a:r>
          </a:p>
          <a:p>
            <a:pPr indent="-69850" lvl="0" marL="0" rtl="0">
              <a:spcBef>
                <a:spcPts val="0"/>
              </a:spcBef>
              <a:buClr>
                <a:schemeClr val="dk1"/>
              </a:buClr>
              <a:buSzPts val="1100"/>
              <a:buFont typeface="Arial"/>
              <a:buNone/>
            </a:pPr>
            <a:r>
              <a:t/>
            </a:r>
            <a:endParaRPr>
              <a:solidFill>
                <a:schemeClr val="dk1"/>
              </a:solidFill>
            </a:endParaRPr>
          </a:p>
          <a:p>
            <a:pPr indent="-69850" lvl="0" marL="0" rtl="0">
              <a:spcBef>
                <a:spcPts val="0"/>
              </a:spcBef>
              <a:buClr>
                <a:schemeClr val="dk1"/>
              </a:buClr>
              <a:buSzPts val="1100"/>
              <a:buFont typeface="Arial"/>
              <a:buNone/>
            </a:pPr>
            <a:r>
              <a:rPr lang="en">
                <a:solidFill>
                  <a:schemeClr val="dk1"/>
                </a:solidFill>
              </a:rPr>
              <a:t>One easy way to detect Dead Clicks is by listening to the clicks and then network activity and Mutations.  If neither a network request nor a DOM change happened, it’s possible that you’ll want to investigate exactly what the user’s clicking.</a:t>
            </a:r>
          </a:p>
          <a:p>
            <a:pPr indent="-69850" lvl="0" marL="0" rtl="0">
              <a:spcBef>
                <a:spcPts val="0"/>
              </a:spcBef>
              <a:buClr>
                <a:schemeClr val="dk1"/>
              </a:buClr>
              <a:buSzPts val="1100"/>
              <a:buFont typeface="Arial"/>
              <a:buNone/>
            </a:pPr>
            <a:r>
              <a:t/>
            </a:r>
            <a:endParaRPr>
              <a:solidFill>
                <a:schemeClr val="dk1"/>
              </a:solidFill>
            </a:endParaRPr>
          </a:p>
          <a:p>
            <a:pPr indent="-69850" lvl="0" marL="0" rtl="0">
              <a:spcBef>
                <a:spcPts val="0"/>
              </a:spcBef>
              <a:buClr>
                <a:schemeClr val="dk1"/>
              </a:buClr>
              <a:buSzPts val="1100"/>
              <a:buFont typeface="Arial"/>
              <a:buNone/>
            </a:pPr>
            <a:r>
              <a:rPr lang="en">
                <a:solidFill>
                  <a:schemeClr val="dk1"/>
                </a:solidFill>
              </a:rPr>
              <a:t>Now not all clicks are from people wanting to interact with your site.  Some people click for no reason, because they’re click-happy, or may even read the page by highlighting text.</a:t>
            </a:r>
          </a:p>
        </p:txBody>
      </p:sp>
      <p:sp>
        <p:nvSpPr>
          <p:cNvPr id="394" name="Shape 39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298450" lvl="1" marL="914400">
              <a:lnSpc>
                <a:spcPct val="115000"/>
              </a:lnSpc>
              <a:spcBef>
                <a:spcPts val="0"/>
              </a:spcBef>
              <a:buClr>
                <a:schemeClr val="dk1"/>
              </a:buClr>
              <a:buSzPts val="1100"/>
              <a:buChar char="○"/>
            </a:pPr>
            <a:r>
              <a:rPr lang="en">
                <a:solidFill>
                  <a:schemeClr val="dk1"/>
                </a:solidFill>
              </a:rPr>
              <a:t>Tells you real user experiences</a:t>
            </a:r>
          </a:p>
          <a:p>
            <a:pPr indent="-298450" lvl="1" marL="914400">
              <a:lnSpc>
                <a:spcPct val="115000"/>
              </a:lnSpc>
              <a:spcBef>
                <a:spcPts val="0"/>
              </a:spcBef>
              <a:buClr>
                <a:schemeClr val="dk1"/>
              </a:buClr>
              <a:buSzPts val="1100"/>
              <a:buChar char="○"/>
            </a:pPr>
            <a:r>
              <a:rPr lang="en">
                <a:solidFill>
                  <a:schemeClr val="dk1"/>
                </a:solidFill>
              </a:rPr>
              <a:t>Tells you how users react to those experiences</a:t>
            </a:r>
          </a:p>
          <a:p>
            <a:pPr indent="-298450" lvl="1" marL="914400">
              <a:lnSpc>
                <a:spcPct val="115000"/>
              </a:lnSpc>
              <a:spcBef>
                <a:spcPts val="0"/>
              </a:spcBef>
              <a:buClr>
                <a:schemeClr val="dk1"/>
              </a:buClr>
              <a:buSzPts val="1100"/>
              <a:buChar char="○"/>
            </a:pPr>
            <a:r>
              <a:rPr lang="en">
                <a:solidFill>
                  <a:schemeClr val="dk1"/>
                </a:solidFill>
              </a:rPr>
              <a:t>Gives you data fast enough to react or be proactive about fixing a bad experience</a:t>
            </a:r>
          </a:p>
          <a:p>
            <a:pPr indent="0" lvl="0" marL="0">
              <a:spcBef>
                <a:spcPts val="0"/>
              </a:spcBef>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8" name="Shape 398"/>
        <p:cNvGrpSpPr/>
        <p:nvPr/>
      </p:nvGrpSpPr>
      <p:grpSpPr>
        <a:xfrm>
          <a:off x="0" y="0"/>
          <a:ext cx="0" cy="0"/>
          <a:chOff x="0" y="0"/>
          <a:chExt cx="0" cy="0"/>
        </a:xfrm>
      </p:grpSpPr>
      <p:sp>
        <p:nvSpPr>
          <p:cNvPr id="399" name="Shape 399"/>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69850" lvl="0" marL="0" rtl="0">
              <a:spcBef>
                <a:spcPts val="0"/>
              </a:spcBef>
              <a:buClr>
                <a:schemeClr val="dk1"/>
              </a:buClr>
              <a:buSzPts val="1100"/>
              <a:buFont typeface="Arial"/>
              <a:buNone/>
            </a:pPr>
            <a:r>
              <a:rPr lang="en">
                <a:solidFill>
                  <a:schemeClr val="dk1"/>
                </a:solidFill>
              </a:rPr>
              <a:t>This happens when click targets are hard to hit</a:t>
            </a:r>
          </a:p>
        </p:txBody>
      </p:sp>
      <p:sp>
        <p:nvSpPr>
          <p:cNvPr id="400" name="Shape 400"/>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Shape 405"/>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
              <a:t>There’s been a study by BYU researchers on mouse movements.  [read above]</a:t>
            </a:r>
          </a:p>
        </p:txBody>
      </p:sp>
      <p:sp>
        <p:nvSpPr>
          <p:cNvPr id="406" name="Shape 40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0" name="Shape 410"/>
        <p:cNvGrpSpPr/>
        <p:nvPr/>
      </p:nvGrpSpPr>
      <p:grpSpPr>
        <a:xfrm>
          <a:off x="0" y="0"/>
          <a:ext cx="0" cy="0"/>
          <a:chOff x="0" y="0"/>
          <a:chExt cx="0" cy="0"/>
        </a:xfrm>
      </p:grpSpPr>
      <p:sp>
        <p:nvSpPr>
          <p:cNvPr id="411" name="Shape 411"/>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Finally, there’s something to be said for just asking your users directly how they feel.</a:t>
            </a:r>
          </a:p>
          <a:p>
            <a:pPr indent="0" lvl="0" marL="0" rtl="0">
              <a:spcBef>
                <a:spcPts val="0"/>
              </a:spcBef>
              <a:buNone/>
            </a:pPr>
            <a:br>
              <a:rPr lang="en"/>
            </a:br>
            <a:r>
              <a:rPr lang="en"/>
              <a:t>I don’t know how many of you fly through MSP, but at the Rock Bottom there, there’s this stand facing customers as they leave, asking how their experience was.  </a:t>
            </a:r>
            <a:r>
              <a:rPr lang="en">
                <a:solidFill>
                  <a:schemeClr val="dk1"/>
                </a:solidFill>
              </a:rPr>
              <a:t>Here’s a picture of a similar stand for a security checkpoint at Heathrow.</a:t>
            </a:r>
          </a:p>
        </p:txBody>
      </p:sp>
      <p:sp>
        <p:nvSpPr>
          <p:cNvPr id="412" name="Shape 41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6" name="Shape 416"/>
        <p:cNvGrpSpPr/>
        <p:nvPr/>
      </p:nvGrpSpPr>
      <p:grpSpPr>
        <a:xfrm>
          <a:off x="0" y="0"/>
          <a:ext cx="0" cy="0"/>
          <a:chOff x="0" y="0"/>
          <a:chExt cx="0" cy="0"/>
        </a:xfrm>
      </p:grpSpPr>
      <p:sp>
        <p:nvSpPr>
          <p:cNvPr id="417" name="Shape 417"/>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Now in researching the company that makes these booths, Happy Or Not, I was presented with the popup in this screenshot.</a:t>
            </a:r>
          </a:p>
          <a:p>
            <a:pPr indent="0" lvl="0" marL="0">
              <a:spcBef>
                <a:spcPts val="0"/>
              </a:spcBef>
              <a:buNone/>
            </a:pPr>
            <a:r>
              <a:t/>
            </a:r>
            <a:endParaRPr/>
          </a:p>
          <a:p>
            <a:pPr indent="0" lvl="0" marL="0">
              <a:spcBef>
                <a:spcPts val="0"/>
              </a:spcBef>
              <a:buNone/>
            </a:pPr>
            <a:r>
              <a:rPr lang="en"/>
              <a:t>Any time I see a modal popup or something like this, my immediate gut reaction is to hit the Escape key as fast as I can so I can get back to whatever I was doing.  In this case, when I hit Escape, nothing happened.  So I slammed the Escape key a few more times, hoping the site would get the hint that I wasn’t happy to be bothered by this popup.  Only clicking on the small X got me out of the dialog.</a:t>
            </a:r>
          </a:p>
          <a:p>
            <a:pPr indent="0" lvl="0" marL="0">
              <a:spcBef>
                <a:spcPts val="0"/>
              </a:spcBef>
              <a:buNone/>
            </a:pPr>
            <a:r>
              <a:t/>
            </a:r>
            <a:endParaRPr/>
          </a:p>
          <a:p>
            <a:pPr indent="0" lvl="0" marL="0">
              <a:spcBef>
                <a:spcPts val="0"/>
              </a:spcBef>
              <a:buNone/>
            </a:pPr>
            <a:r>
              <a:rPr lang="en"/>
              <a:t>This is another example of </a:t>
            </a:r>
            <a:r>
              <a:rPr lang="en">
                <a:solidFill>
                  <a:schemeClr val="dk1"/>
                </a:solidFill>
              </a:rPr>
              <a:t>Dead and then </a:t>
            </a:r>
            <a:r>
              <a:rPr lang="en"/>
              <a:t>Rage Clicking, in a way.  I immediately hit Escape because I expected the popup to disappear, as many sites (and a long tradition of window interfaces) respect.  When that didn’t work right away, I hit Escape a few more times for good measure.</a:t>
            </a:r>
          </a:p>
          <a:p>
            <a:pPr indent="0" lvl="0" marL="0">
              <a:spcBef>
                <a:spcPts val="0"/>
              </a:spcBef>
              <a:buNone/>
            </a:pPr>
            <a:r>
              <a:t/>
            </a:r>
            <a:endParaRPr/>
          </a:p>
          <a:p>
            <a:pPr indent="0" lvl="0" marL="0" rtl="0">
              <a:spcBef>
                <a:spcPts val="0"/>
              </a:spcBef>
              <a:buNone/>
            </a:pPr>
            <a:r>
              <a:rPr lang="en"/>
              <a:t>Don’t make me find your silly little tiny X if I can quickly hit the Escape key like convention dictates.</a:t>
            </a:r>
          </a:p>
        </p:txBody>
      </p:sp>
      <p:sp>
        <p:nvSpPr>
          <p:cNvPr id="418" name="Shape 41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Shape 423"/>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Finally, there’s some interesting things people are doing with video cameras these days.  There’s a project called webgazer, which uses your laptop’s video camera and does real-time eye tracking to see where on the screen you’re looking.</a:t>
            </a:r>
          </a:p>
          <a:p>
            <a:pPr indent="0" lvl="0" marL="0">
              <a:spcBef>
                <a:spcPts val="0"/>
              </a:spcBef>
              <a:buNone/>
            </a:pPr>
            <a:r>
              <a:t/>
            </a:r>
            <a:endParaRPr/>
          </a:p>
          <a:p>
            <a:pPr indent="0" lvl="0" marL="0" rtl="0">
              <a:spcBef>
                <a:spcPts val="0"/>
              </a:spcBef>
              <a:buNone/>
            </a:pPr>
            <a:r>
              <a:rPr lang="en"/>
              <a:t>Obviously this has multitudes of privacy implications, but it’s an example of monitoring your user’s interaction with your site.</a:t>
            </a:r>
          </a:p>
        </p:txBody>
      </p:sp>
      <p:sp>
        <p:nvSpPr>
          <p:cNvPr id="424" name="Shape 424"/>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9" name="Shape 429"/>
        <p:cNvGrpSpPr/>
        <p:nvPr/>
      </p:nvGrpSpPr>
      <p:grpSpPr>
        <a:xfrm>
          <a:off x="0" y="0"/>
          <a:ext cx="0" cy="0"/>
          <a:chOff x="0" y="0"/>
          <a:chExt cx="0" cy="0"/>
        </a:xfrm>
      </p:grpSpPr>
      <p:sp>
        <p:nvSpPr>
          <p:cNvPr id="430" name="Shape 430"/>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
              <a:t>But what if we could look at eyebrows instead, and other facial features?</a:t>
            </a:r>
          </a:p>
        </p:txBody>
      </p:sp>
      <p:sp>
        <p:nvSpPr>
          <p:cNvPr id="431" name="Shape 43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6" name="Shape 436"/>
        <p:cNvGrpSpPr/>
        <p:nvPr/>
      </p:nvGrpSpPr>
      <p:grpSpPr>
        <a:xfrm>
          <a:off x="0" y="0"/>
          <a:ext cx="0" cy="0"/>
          <a:chOff x="0" y="0"/>
          <a:chExt cx="0" cy="0"/>
        </a:xfrm>
      </p:grpSpPr>
      <p:sp>
        <p:nvSpPr>
          <p:cNvPr id="437" name="Shape 437"/>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rtl="0">
              <a:spcBef>
                <a:spcPts val="0"/>
              </a:spcBef>
              <a:buNone/>
            </a:pPr>
            <a:r>
              <a:rPr lang="en"/>
              <a:t>Or tap directly into the user’s brainwaves</a:t>
            </a:r>
          </a:p>
        </p:txBody>
      </p:sp>
      <p:sp>
        <p:nvSpPr>
          <p:cNvPr id="438" name="Shape 43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4" name="Shape 444"/>
        <p:cNvGrpSpPr/>
        <p:nvPr/>
      </p:nvGrpSpPr>
      <p:grpSpPr>
        <a:xfrm>
          <a:off x="0" y="0"/>
          <a:ext cx="0" cy="0"/>
          <a:chOff x="0" y="0"/>
          <a:chExt cx="0" cy="0"/>
        </a:xfrm>
      </p:grpSpPr>
      <p:sp>
        <p:nvSpPr>
          <p:cNvPr id="445" name="Shape 445"/>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t/>
            </a:r>
            <a:endParaRPr/>
          </a:p>
        </p:txBody>
      </p:sp>
      <p:sp>
        <p:nvSpPr>
          <p:cNvPr id="446" name="Shape 446"/>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Shape 452"/>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t/>
            </a:r>
            <a:endParaRPr/>
          </a:p>
        </p:txBody>
      </p:sp>
      <p:sp>
        <p:nvSpPr>
          <p:cNvPr id="453" name="Shape 453"/>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6" name="Shape 456"/>
        <p:cNvGrpSpPr/>
        <p:nvPr/>
      </p:nvGrpSpPr>
      <p:grpSpPr>
        <a:xfrm>
          <a:off x="0" y="0"/>
          <a:ext cx="0" cy="0"/>
          <a:chOff x="0" y="0"/>
          <a:chExt cx="0" cy="0"/>
        </a:xfrm>
      </p:grpSpPr>
      <p:sp>
        <p:nvSpPr>
          <p:cNvPr id="457" name="Shape 457"/>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rtl="0">
              <a:spcBef>
                <a:spcPts val="0"/>
              </a:spcBef>
              <a:buNone/>
            </a:pPr>
            <a:r>
              <a:t/>
            </a:r>
            <a:endParaRPr/>
          </a:p>
        </p:txBody>
      </p:sp>
      <p:sp>
        <p:nvSpPr>
          <p:cNvPr id="458" name="Shape 458"/>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rPr lang="en" sz="1000"/>
              <a:t>What does the user care about?</a:t>
            </a:r>
          </a:p>
          <a:p>
            <a:pPr indent="-292100" lvl="0" marL="457200" rtl="0">
              <a:spcBef>
                <a:spcPts val="0"/>
              </a:spcBef>
              <a:spcAft>
                <a:spcPts val="0"/>
              </a:spcAft>
              <a:buSzPts val="1000"/>
              <a:buChar char="●"/>
            </a:pPr>
            <a:r>
              <a:rPr lang="en" sz="1000"/>
              <a:t>Was the experience delightful or frustrating?</a:t>
            </a:r>
          </a:p>
          <a:p>
            <a:pPr indent="-292100" lvl="0" marL="457200" rtl="0">
              <a:spcBef>
                <a:spcPts val="0"/>
              </a:spcBef>
              <a:spcAft>
                <a:spcPts val="0"/>
              </a:spcAft>
              <a:buSzPts val="1000"/>
              <a:buChar char="●"/>
            </a:pPr>
            <a:r>
              <a:rPr lang="en" sz="1000"/>
              <a:t>How easy or hard was it to accomplish a task?</a:t>
            </a:r>
          </a:p>
          <a:p>
            <a:pPr indent="-292100" lvl="0" marL="457200" rtl="0">
              <a:spcBef>
                <a:spcPts val="0"/>
              </a:spcBef>
              <a:buSzPts val="1000"/>
              <a:buChar char="●"/>
            </a:pPr>
            <a:r>
              <a:rPr lang="en" sz="1000"/>
              <a:t>How smooth was the experience?</a:t>
            </a:r>
          </a:p>
          <a:p>
            <a:pPr indent="0" lvl="0" marL="0" rtl="0">
              <a:lnSpc>
                <a:spcPct val="115000"/>
              </a:lnSpc>
              <a:spcBef>
                <a:spcPts val="0"/>
              </a:spcBef>
              <a:buNone/>
            </a:pPr>
            <a:r>
              <a:rPr lang="en">
                <a:solidFill>
                  <a:schemeClr val="dk1"/>
                </a:solidFill>
              </a:rPr>
              <a:t>It’s up to us to figure out the details that contribute to delight and frustration</a:t>
            </a:r>
          </a:p>
          <a:p>
            <a:pPr indent="0" lvl="0" marL="0">
              <a:lnSpc>
                <a:spcPct val="115000"/>
              </a:lnSpc>
              <a:spcBef>
                <a:spcPts val="0"/>
              </a:spcBef>
              <a:buNone/>
            </a:pPr>
            <a:r>
              <a:rPr lang="en">
                <a:solidFill>
                  <a:schemeClr val="dk1"/>
                </a:solidFill>
              </a:rPr>
              <a:t>Eyebrow or smile/frown tracking maybe?</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2" name="Shape 462"/>
        <p:cNvGrpSpPr/>
        <p:nvPr/>
      </p:nvGrpSpPr>
      <p:grpSpPr>
        <a:xfrm>
          <a:off x="0" y="0"/>
          <a:ext cx="0" cy="0"/>
          <a:chOff x="0" y="0"/>
          <a:chExt cx="0" cy="0"/>
        </a:xfrm>
      </p:grpSpPr>
      <p:sp>
        <p:nvSpPr>
          <p:cNvPr id="463" name="Shape 4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64" name="Shape 464"/>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lnSpc>
                <a:spcPct val="115000"/>
              </a:lnSpc>
              <a:spcBef>
                <a:spcPts val="0"/>
              </a:spcBef>
              <a:buNone/>
            </a:pPr>
            <a:r>
              <a:rPr lang="en">
                <a:solidFill>
                  <a:schemeClr val="dk1"/>
                </a:solidFill>
              </a:rPr>
              <a:t>What goes into an experience?</a:t>
            </a:r>
          </a:p>
          <a:p>
            <a:pPr indent="-298450" lvl="0" marL="457200">
              <a:lnSpc>
                <a:spcPct val="115000"/>
              </a:lnSpc>
              <a:spcBef>
                <a:spcPts val="0"/>
              </a:spcBef>
              <a:buClr>
                <a:schemeClr val="dk1"/>
              </a:buClr>
              <a:buSzPts val="1100"/>
              <a:buChar char="●"/>
            </a:pPr>
            <a:r>
              <a:rPr lang="en">
                <a:solidFill>
                  <a:schemeClr val="dk1"/>
                </a:solidFill>
              </a:rPr>
              <a:t>Responsiveness, ie, How quickly or slowly the browser reacts to a user action (click, scroll, etc.)</a:t>
            </a:r>
          </a:p>
          <a:p>
            <a:pPr indent="-298450" lvl="0" marL="457200">
              <a:lnSpc>
                <a:spcPct val="115000"/>
              </a:lnSpc>
              <a:spcBef>
                <a:spcPts val="0"/>
              </a:spcBef>
              <a:buClr>
                <a:schemeClr val="dk1"/>
              </a:buClr>
              <a:buSzPts val="1100"/>
              <a:buChar char="●"/>
            </a:pPr>
            <a:r>
              <a:rPr lang="en">
                <a:solidFill>
                  <a:schemeClr val="dk1"/>
                </a:solidFill>
              </a:rPr>
              <a:t>Smoothness, ie How smooth interacting with the browser is (animation, scrolling, typing)</a:t>
            </a:r>
          </a:p>
          <a:p>
            <a:pPr indent="-298450" lvl="0" marL="457200">
              <a:lnSpc>
                <a:spcPct val="115000"/>
              </a:lnSpc>
              <a:spcBef>
                <a:spcPts val="0"/>
              </a:spcBef>
              <a:buClr>
                <a:schemeClr val="dk1"/>
              </a:buClr>
              <a:buSzPts val="1100"/>
              <a:buChar char="●"/>
            </a:pPr>
            <a:r>
              <a:rPr lang="en">
                <a:solidFill>
                  <a:schemeClr val="dk1"/>
                </a:solidFill>
              </a:rPr>
              <a:t>Cognitive dissonance, ie, the user tried to do something but something else happened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Shape 170"/>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298450" lvl="0" marL="457200">
              <a:lnSpc>
                <a:spcPct val="115000"/>
              </a:lnSpc>
              <a:spcBef>
                <a:spcPts val="0"/>
              </a:spcBef>
              <a:buClr>
                <a:schemeClr val="dk1"/>
              </a:buClr>
              <a:buSzPts val="1100"/>
              <a:buChar char="●"/>
            </a:pPr>
            <a:r>
              <a:rPr lang="en" sz="1100">
                <a:solidFill>
                  <a:schemeClr val="dk1"/>
                </a:solidFill>
              </a:rPr>
              <a:t>Page Load Time, SPA load time</a:t>
            </a:r>
          </a:p>
          <a:p>
            <a:pPr indent="-298450" lvl="0" marL="457200">
              <a:lnSpc>
                <a:spcPct val="115000"/>
              </a:lnSpc>
              <a:spcBef>
                <a:spcPts val="0"/>
              </a:spcBef>
              <a:buClr>
                <a:schemeClr val="dk1"/>
              </a:buClr>
              <a:buSzPts val="1100"/>
              <a:buChar char="●"/>
            </a:pPr>
            <a:r>
              <a:rPr lang="en" sz="1100">
                <a:solidFill>
                  <a:schemeClr val="dk1"/>
                </a:solidFill>
              </a:rPr>
              <a:t>Waterfalls from RT</a:t>
            </a:r>
          </a:p>
          <a:p>
            <a:pPr indent="-298450" lvl="0" marL="457200">
              <a:lnSpc>
                <a:spcPct val="115000"/>
              </a:lnSpc>
              <a:spcBef>
                <a:spcPts val="0"/>
              </a:spcBef>
              <a:buClr>
                <a:schemeClr val="dk1"/>
              </a:buClr>
              <a:buSzPts val="1100"/>
              <a:buChar char="●"/>
            </a:pPr>
            <a:r>
              <a:rPr lang="en" sz="1100">
                <a:solidFill>
                  <a:schemeClr val="dk1"/>
                </a:solidFill>
              </a:rPr>
              <a:t>Static page structure, memory, network, etc.</a:t>
            </a:r>
          </a:p>
          <a:p>
            <a:pPr indent="-298450" lvl="0" marL="457200">
              <a:lnSpc>
                <a:spcPct val="115000"/>
              </a:lnSpc>
              <a:spcBef>
                <a:spcPts val="0"/>
              </a:spcBef>
              <a:buClr>
                <a:schemeClr val="dk1"/>
              </a:buClr>
              <a:buSzPts val="1100"/>
              <a:buChar char="●"/>
            </a:pPr>
            <a:r>
              <a:rPr lang="en" sz="1100">
                <a:solidFill>
                  <a:schemeClr val="dk1"/>
                </a:solidFill>
              </a:rPr>
              <a:t>User reaction in terms of bounce/conversion</a:t>
            </a:r>
          </a:p>
          <a:p>
            <a:pPr indent="0" lvl="0" marL="0" rtl="0">
              <a:spcBef>
                <a:spcPts val="0"/>
              </a:spcBef>
              <a:buNone/>
            </a:pPr>
            <a:r>
              <a:t/>
            </a:r>
            <a:endParaRPr/>
          </a:p>
        </p:txBody>
      </p:sp>
      <p:sp>
        <p:nvSpPr>
          <p:cNvPr id="171" name="Shape 171"/>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rIns="91425" wrap="square" tIns="91425">
            <a:noAutofit/>
          </a:bodyPr>
          <a:lstStyle/>
          <a:p>
            <a:pPr indent="0" lvl="0" mar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Shape 181"/>
          <p:cNvSpPr txBox="1"/>
          <p:nvPr>
            <p:ph idx="1" type="body"/>
          </p:nvPr>
        </p:nvSpPr>
        <p:spPr>
          <a:xfrm>
            <a:off x="914400" y="4343400"/>
            <a:ext cx="5029200" cy="4114800"/>
          </a:xfrm>
          <a:prstGeom prst="rect">
            <a:avLst/>
          </a:prstGeom>
          <a:noFill/>
          <a:ln>
            <a:noFill/>
          </a:ln>
        </p:spPr>
        <p:txBody>
          <a:bodyPr anchorCtr="0" anchor="ctr" bIns="91425" lIns="91425" rIns="91425" wrap="square" tIns="91425">
            <a:noAutofit/>
          </a:bodyPr>
          <a:lstStyle/>
          <a:p>
            <a:pPr indent="0" lvl="0" marL="0">
              <a:spcBef>
                <a:spcPts val="0"/>
              </a:spcBef>
              <a:buNone/>
            </a:pPr>
            <a:r>
              <a:rPr lang="en"/>
              <a:t>Let’s talk about how we can translate the data available in modern web browsers to the actual *experience* your visitors are getting after page load.</a:t>
            </a:r>
          </a:p>
          <a:p>
            <a:pPr indent="0" lvl="0" marL="0">
              <a:spcBef>
                <a:spcPts val="0"/>
              </a:spcBef>
              <a:buNone/>
            </a:pPr>
            <a:r>
              <a:t/>
            </a:r>
            <a:endParaRPr/>
          </a:p>
          <a:p>
            <a:pPr indent="0" lvl="0" marL="0">
              <a:spcBef>
                <a:spcPts val="0"/>
              </a:spcBef>
              <a:buNone/>
            </a:pPr>
            <a:r>
              <a:rPr lang="en"/>
              <a:t>Everybody here probably has their favorite developer tools, right?</a:t>
            </a:r>
          </a:p>
          <a:p>
            <a:pPr indent="0" lvl="0" marL="0">
              <a:spcBef>
                <a:spcPts val="0"/>
              </a:spcBef>
              <a:buNone/>
            </a:pPr>
            <a:r>
              <a:t/>
            </a:r>
            <a:endParaRPr/>
          </a:p>
          <a:p>
            <a:pPr indent="0" lvl="0" marL="0">
              <a:spcBef>
                <a:spcPts val="0"/>
              </a:spcBef>
              <a:buNone/>
            </a:pPr>
            <a:r>
              <a:rPr lang="en"/>
              <a:t>Here we see Chrome’s Developer Tools, which grow more and more powerful each year.  As an application developer, we often want to try to collect “all the data” so we can get a sense of our visitor’s page load experiences.  There is a </a:t>
            </a:r>
            <a:r>
              <a:rPr i="1" lang="en"/>
              <a:t>treasure trove</a:t>
            </a:r>
            <a:r>
              <a:rPr lang="en"/>
              <a:t> of information in dev tools.  We use them to diagnose slow network activity, frame rates and JavaScript call stacks.  The dev tools can be used for monitoring your app’s performance during development, but many of us would also like to collect similar data from our visitors in the wild too.</a:t>
            </a:r>
          </a:p>
          <a:p>
            <a:pPr indent="0" lvl="0" marL="0">
              <a:spcBef>
                <a:spcPts val="0"/>
              </a:spcBef>
              <a:buNone/>
            </a:pPr>
            <a:r>
              <a:t/>
            </a:r>
            <a:endParaRPr/>
          </a:p>
          <a:p>
            <a:pPr indent="0" lvl="0" marL="0">
              <a:spcBef>
                <a:spcPts val="0"/>
              </a:spcBef>
              <a:buNone/>
            </a:pPr>
            <a:r>
              <a:rPr lang="en"/>
              <a:t>That’s what RUM is built around -- collecting performance metrics in aggregate to make decisions on how healthy your application is and alert when there are issues your customers are seeing.</a:t>
            </a:r>
          </a:p>
        </p:txBody>
      </p:sp>
      <p:sp>
        <p:nvSpPr>
          <p:cNvPr id="182" name="Shape 182"/>
          <p:cNvSpPr/>
          <p:nvPr>
            <p:ph idx="2" type="sldImg"/>
          </p:nvPr>
        </p:nvSpPr>
        <p:spPr>
          <a:xfrm>
            <a:off x="3810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wrap="square" tIns="91425"/>
          <a:lstStyle>
            <a:lvl1pPr lvl="0" algn="ctr">
              <a:spcBef>
                <a:spcPts val="0"/>
              </a:spcBef>
              <a:buSzPts val="5200"/>
              <a:buNone/>
              <a:defRPr sz="5200"/>
            </a:lvl1pPr>
            <a:lvl2pPr lvl="1" algn="ctr">
              <a:spcBef>
                <a:spcPts val="0"/>
              </a:spcBef>
              <a:buSzPts val="5200"/>
              <a:buNone/>
              <a:defRPr sz="5200"/>
            </a:lvl2pPr>
            <a:lvl3pPr lvl="2" algn="ctr">
              <a:spcBef>
                <a:spcPts val="0"/>
              </a:spcBef>
              <a:buSzPts val="5200"/>
              <a:buNone/>
              <a:defRPr sz="5200"/>
            </a:lvl3pPr>
            <a:lvl4pPr lvl="3" algn="ctr">
              <a:spcBef>
                <a:spcPts val="0"/>
              </a:spcBef>
              <a:buSzPts val="5200"/>
              <a:buNone/>
              <a:defRPr sz="5200"/>
            </a:lvl4pPr>
            <a:lvl5pPr lvl="4" algn="ctr">
              <a:spcBef>
                <a:spcPts val="0"/>
              </a:spcBef>
              <a:buSzPts val="5200"/>
              <a:buNone/>
              <a:defRPr sz="5200"/>
            </a:lvl5pPr>
            <a:lvl6pPr lvl="5" algn="ctr">
              <a:spcBef>
                <a:spcPts val="0"/>
              </a:spcBef>
              <a:buSzPts val="5200"/>
              <a:buNone/>
              <a:defRPr sz="5200"/>
            </a:lvl6pPr>
            <a:lvl7pPr lvl="6" algn="ctr">
              <a:spcBef>
                <a:spcPts val="0"/>
              </a:spcBef>
              <a:buSzPts val="5200"/>
              <a:buNone/>
              <a:defRPr sz="5200"/>
            </a:lvl7pPr>
            <a:lvl8pPr lvl="7" algn="ctr">
              <a:spcBef>
                <a:spcPts val="0"/>
              </a:spcBef>
              <a:buSzPts val="5200"/>
              <a:buNone/>
              <a:defRPr sz="5200"/>
            </a:lvl8pPr>
            <a:lvl9pPr lvl="8" algn="ctr">
              <a:spcBef>
                <a:spcPts val="0"/>
              </a:spcBef>
              <a:buSzPts val="5200"/>
              <a:buNone/>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Shape 12"/>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wrap="square" tIns="91425"/>
          <a:lstStyle>
            <a:lvl1pPr lvl="0" algn="ctr">
              <a:spcBef>
                <a:spcPts val="0"/>
              </a:spcBef>
              <a:buSzPts val="12000"/>
              <a:buNone/>
              <a:defRPr sz="12000"/>
            </a:lvl1pPr>
            <a:lvl2pPr lvl="1" algn="ctr">
              <a:spcBef>
                <a:spcPts val="0"/>
              </a:spcBef>
              <a:buSzPts val="12000"/>
              <a:buNone/>
              <a:defRPr sz="12000"/>
            </a:lvl2pPr>
            <a:lvl3pPr lvl="2" algn="ctr">
              <a:spcBef>
                <a:spcPts val="0"/>
              </a:spcBef>
              <a:buSzPts val="12000"/>
              <a:buNone/>
              <a:defRPr sz="12000"/>
            </a:lvl3pPr>
            <a:lvl4pPr lvl="3" algn="ctr">
              <a:spcBef>
                <a:spcPts val="0"/>
              </a:spcBef>
              <a:buSzPts val="12000"/>
              <a:buNone/>
              <a:defRPr sz="12000"/>
            </a:lvl4pPr>
            <a:lvl5pPr lvl="4" algn="ctr">
              <a:spcBef>
                <a:spcPts val="0"/>
              </a:spcBef>
              <a:buSzPts val="12000"/>
              <a:buNone/>
              <a:defRPr sz="12000"/>
            </a:lvl5pPr>
            <a:lvl6pPr lvl="5" algn="ctr">
              <a:spcBef>
                <a:spcPts val="0"/>
              </a:spcBef>
              <a:buSzPts val="12000"/>
              <a:buNone/>
              <a:defRPr sz="12000"/>
            </a:lvl6pPr>
            <a:lvl7pPr lvl="6" algn="ctr">
              <a:spcBef>
                <a:spcPts val="0"/>
              </a:spcBef>
              <a:buSzPts val="12000"/>
              <a:buNone/>
              <a:defRPr sz="12000"/>
            </a:lvl7pPr>
            <a:lvl8pPr lvl="7" algn="ctr">
              <a:spcBef>
                <a:spcPts val="0"/>
              </a:spcBef>
              <a:buSzPts val="12000"/>
              <a:buNone/>
              <a:defRPr sz="12000"/>
            </a:lvl8pPr>
            <a:lvl9pPr lvl="8" algn="ctr">
              <a:spcBef>
                <a:spcPts val="0"/>
              </a:spcBef>
              <a:buSzPts val="12000"/>
              <a:buNone/>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wrap="square" tIns="91425"/>
          <a:lstStyle>
            <a:lvl1pPr lvl="0" algn="ctr">
              <a:spcBef>
                <a:spcPts val="0"/>
              </a:spcBef>
              <a:buSzPts val="1800"/>
              <a:buChar char="●"/>
              <a:defRPr/>
            </a:lvl1pPr>
            <a:lvl2pPr lvl="1" algn="ctr">
              <a:spcBef>
                <a:spcPts val="0"/>
              </a:spcBef>
              <a:buSzPts val="1400"/>
              <a:buChar char="○"/>
              <a:defRPr/>
            </a:lvl2pPr>
            <a:lvl3pPr lvl="2" algn="ctr">
              <a:spcBef>
                <a:spcPts val="0"/>
              </a:spcBef>
              <a:buSzPts val="1400"/>
              <a:buChar char="■"/>
              <a:defRPr/>
            </a:lvl3pPr>
            <a:lvl4pPr lvl="3" algn="ctr">
              <a:spcBef>
                <a:spcPts val="0"/>
              </a:spcBef>
              <a:buSzPts val="1400"/>
              <a:buChar char="●"/>
              <a:defRPr/>
            </a:lvl4pPr>
            <a:lvl5pPr lvl="4" algn="ctr">
              <a:spcBef>
                <a:spcPts val="0"/>
              </a:spcBef>
              <a:buSzPts val="1400"/>
              <a:buChar char="○"/>
              <a:defRPr/>
            </a:lvl5pPr>
            <a:lvl6pPr lvl="5" algn="ctr">
              <a:spcBef>
                <a:spcPts val="0"/>
              </a:spcBef>
              <a:buSzPts val="1400"/>
              <a:buChar char="■"/>
              <a:defRPr/>
            </a:lvl6pPr>
            <a:lvl7pPr lvl="6" algn="ctr">
              <a:spcBef>
                <a:spcPts val="0"/>
              </a:spcBef>
              <a:buSzPts val="1400"/>
              <a:buChar char="●"/>
              <a:defRPr/>
            </a:lvl7pPr>
            <a:lvl8pPr lvl="7" algn="ctr">
              <a:spcBef>
                <a:spcPts val="0"/>
              </a:spcBef>
              <a:buSzPts val="1400"/>
              <a:buChar char="○"/>
              <a:defRPr/>
            </a:lvl8pPr>
            <a:lvl9pPr lvl="8" algn="ctr">
              <a:spcBef>
                <a:spcPts val="0"/>
              </a:spcBef>
              <a:buSzPts val="1400"/>
              <a:buChar char="■"/>
              <a:defRPr/>
            </a:lvl9pPr>
          </a:lstStyle>
          <a:p/>
        </p:txBody>
      </p:sp>
      <p:sp>
        <p:nvSpPr>
          <p:cNvPr id="47" name="Shape 4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Section Body">
    <p:spTree>
      <p:nvGrpSpPr>
        <p:cNvPr id="54" name="Shape 54"/>
        <p:cNvGrpSpPr/>
        <p:nvPr/>
      </p:nvGrpSpPr>
      <p:grpSpPr>
        <a:xfrm>
          <a:off x="0" y="0"/>
          <a:ext cx="0" cy="0"/>
          <a:chOff x="0" y="0"/>
          <a:chExt cx="0" cy="0"/>
        </a:xfrm>
      </p:grpSpPr>
      <p:sp>
        <p:nvSpPr>
          <p:cNvPr id="55" name="Shape 55"/>
          <p:cNvSpPr txBox="1"/>
          <p:nvPr>
            <p:ph type="title"/>
          </p:nvPr>
        </p:nvSpPr>
        <p:spPr>
          <a:xfrm>
            <a:off x="336921" y="133945"/>
            <a:ext cx="8470158" cy="771913"/>
          </a:xfrm>
          <a:prstGeom prst="rect">
            <a:avLst/>
          </a:prstGeom>
          <a:noFill/>
          <a:ln>
            <a:noFill/>
          </a:ln>
        </p:spPr>
        <p:txBody>
          <a:bodyPr anchorCtr="0" anchor="ctr" bIns="58925" lIns="58925" rIns="58925" wrap="square" tIns="58925"/>
          <a:lstStyle>
            <a:lvl1pPr indent="0" lvl="0" marL="0" marR="0" rtl="0" algn="l">
              <a:lnSpc>
                <a:spcPct val="100000"/>
              </a:lnSpc>
              <a:spcBef>
                <a:spcPts val="0"/>
              </a:spcBef>
              <a:spcAft>
                <a:spcPts val="0"/>
              </a:spcAft>
              <a:buClr>
                <a:srgbClr val="FFFFFF"/>
              </a:buClr>
              <a:buSzPts val="900"/>
              <a:buFont typeface="Libre Baskerville"/>
              <a:buNone/>
              <a:defRPr b="0" i="1" sz="3200" u="none" cap="none" strike="noStrike">
                <a:solidFill>
                  <a:srgbClr val="FFFFFF"/>
                </a:solidFill>
                <a:latin typeface="Libre Baskerville"/>
                <a:ea typeface="Libre Baskerville"/>
                <a:cs typeface="Libre Baskerville"/>
                <a:sym typeface="Libre Baskerville"/>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56" name="Shape 56"/>
          <p:cNvSpPr txBox="1"/>
          <p:nvPr>
            <p:ph idx="1" type="body"/>
          </p:nvPr>
        </p:nvSpPr>
        <p:spPr>
          <a:xfrm>
            <a:off x="669727" y="1366242"/>
            <a:ext cx="7804547" cy="3315146"/>
          </a:xfrm>
          <a:prstGeom prst="rect">
            <a:avLst/>
          </a:prstGeom>
          <a:noFill/>
          <a:ln>
            <a:noFill/>
          </a:ln>
        </p:spPr>
        <p:txBody>
          <a:bodyPr anchorCtr="0" anchor="ctr"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57" name="Shape 57"/>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Center">
    <p:spTree>
      <p:nvGrpSpPr>
        <p:cNvPr id="58" name="Shape 58"/>
        <p:cNvGrpSpPr/>
        <p:nvPr/>
      </p:nvGrpSpPr>
      <p:grpSpPr>
        <a:xfrm>
          <a:off x="0" y="0"/>
          <a:ext cx="0" cy="0"/>
          <a:chOff x="0" y="0"/>
          <a:chExt cx="0" cy="0"/>
        </a:xfrm>
      </p:grpSpPr>
      <p:sp>
        <p:nvSpPr>
          <p:cNvPr id="59" name="Shape 59"/>
          <p:cNvSpPr txBox="1"/>
          <p:nvPr>
            <p:ph type="title"/>
          </p:nvPr>
        </p:nvSpPr>
        <p:spPr>
          <a:xfrm>
            <a:off x="892969" y="1701105"/>
            <a:ext cx="7358063" cy="1741289"/>
          </a:xfrm>
          <a:prstGeom prst="rect">
            <a:avLst/>
          </a:prstGeom>
          <a:noFill/>
          <a:ln>
            <a:noFill/>
          </a:ln>
        </p:spPr>
        <p:txBody>
          <a:bodyPr anchorCtr="0" anchor="ctr" bIns="58925" lIns="58925" rIns="58925" wrap="square" tIns="58925"/>
          <a:lstStyle>
            <a:lvl1pPr indent="0" lvl="0"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60" name="Shape 60"/>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
  <p:cSld name="Title &amp; Subtitle">
    <p:spTree>
      <p:nvGrpSpPr>
        <p:cNvPr id="61" name="Shape 61"/>
        <p:cNvGrpSpPr/>
        <p:nvPr/>
      </p:nvGrpSpPr>
      <p:grpSpPr>
        <a:xfrm>
          <a:off x="0" y="0"/>
          <a:ext cx="0" cy="0"/>
          <a:chOff x="0" y="0"/>
          <a:chExt cx="0" cy="0"/>
        </a:xfrm>
      </p:grpSpPr>
      <p:sp>
        <p:nvSpPr>
          <p:cNvPr id="62" name="Shape 62"/>
          <p:cNvSpPr txBox="1"/>
          <p:nvPr>
            <p:ph type="title"/>
          </p:nvPr>
        </p:nvSpPr>
        <p:spPr>
          <a:xfrm>
            <a:off x="892969" y="863947"/>
            <a:ext cx="7358063" cy="1741289"/>
          </a:xfrm>
          <a:prstGeom prst="rect">
            <a:avLst/>
          </a:prstGeom>
          <a:noFill/>
          <a:ln>
            <a:noFill/>
          </a:ln>
        </p:spPr>
        <p:txBody>
          <a:bodyPr anchorCtr="0" anchor="b" bIns="58925" lIns="58925" rIns="58925" wrap="square" tIns="58925"/>
          <a:lstStyle>
            <a:lvl1pPr indent="0" lvl="0"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63" name="Shape 63"/>
          <p:cNvSpPr txBox="1"/>
          <p:nvPr>
            <p:ph idx="1" type="body"/>
          </p:nvPr>
        </p:nvSpPr>
        <p:spPr>
          <a:xfrm>
            <a:off x="892969" y="2652117"/>
            <a:ext cx="7358063" cy="596057"/>
          </a:xfrm>
          <a:prstGeom prst="rect">
            <a:avLst/>
          </a:prstGeom>
          <a:noFill/>
          <a:ln>
            <a:noFill/>
          </a:ln>
        </p:spPr>
        <p:txBody>
          <a:bodyPr anchorCtr="0" anchor="t" bIns="58925" lIns="58925" rIns="58925" wrap="square" tIns="58925"/>
          <a:lstStyle>
            <a:lvl1pPr indent="0" lvl="0"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64" name="Shape 64"/>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Horizontal">
    <p:spTree>
      <p:nvGrpSpPr>
        <p:cNvPr id="65" name="Shape 65"/>
        <p:cNvGrpSpPr/>
        <p:nvPr/>
      </p:nvGrpSpPr>
      <p:grpSpPr>
        <a:xfrm>
          <a:off x="0" y="0"/>
          <a:ext cx="0" cy="0"/>
          <a:chOff x="0" y="0"/>
          <a:chExt cx="0" cy="0"/>
        </a:xfrm>
      </p:grpSpPr>
      <p:sp>
        <p:nvSpPr>
          <p:cNvPr id="66" name="Shape 66"/>
          <p:cNvSpPr/>
          <p:nvPr>
            <p:ph idx="2" type="pic"/>
          </p:nvPr>
        </p:nvSpPr>
        <p:spPr>
          <a:xfrm>
            <a:off x="1138535" y="348258"/>
            <a:ext cx="6861105" cy="3114229"/>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67" name="Shape 67"/>
          <p:cNvSpPr txBox="1"/>
          <p:nvPr>
            <p:ph type="title"/>
          </p:nvPr>
        </p:nvSpPr>
        <p:spPr>
          <a:xfrm>
            <a:off x="892969" y="3542854"/>
            <a:ext cx="7358063" cy="750094"/>
          </a:xfrm>
          <a:prstGeom prst="rect">
            <a:avLst/>
          </a:prstGeom>
          <a:noFill/>
          <a:ln>
            <a:noFill/>
          </a:ln>
        </p:spPr>
        <p:txBody>
          <a:bodyPr anchorCtr="0" anchor="ctr" bIns="58925" lIns="58925" rIns="58925" wrap="square" tIns="58925"/>
          <a:lstStyle>
            <a:lvl1pPr indent="0" lvl="0"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68" name="Shape 68"/>
          <p:cNvSpPr txBox="1"/>
          <p:nvPr>
            <p:ph idx="1" type="body"/>
          </p:nvPr>
        </p:nvSpPr>
        <p:spPr>
          <a:xfrm>
            <a:off x="892969" y="4319736"/>
            <a:ext cx="7358063" cy="596057"/>
          </a:xfrm>
          <a:prstGeom prst="rect">
            <a:avLst/>
          </a:prstGeom>
          <a:noFill/>
          <a:ln>
            <a:noFill/>
          </a:ln>
        </p:spPr>
        <p:txBody>
          <a:bodyPr anchorCtr="0" anchor="t" bIns="58925" lIns="58925" rIns="58925" wrap="square" tIns="58925"/>
          <a:lstStyle>
            <a:lvl1pPr indent="0" lvl="0"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69" name="Shape 69"/>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Vertical">
    <p:spTree>
      <p:nvGrpSpPr>
        <p:cNvPr id="70" name="Shape 70"/>
        <p:cNvGrpSpPr/>
        <p:nvPr/>
      </p:nvGrpSpPr>
      <p:grpSpPr>
        <a:xfrm>
          <a:off x="0" y="0"/>
          <a:ext cx="0" cy="0"/>
          <a:chOff x="0" y="0"/>
          <a:chExt cx="0" cy="0"/>
        </a:xfrm>
      </p:grpSpPr>
      <p:sp>
        <p:nvSpPr>
          <p:cNvPr id="71" name="Shape 71"/>
          <p:cNvSpPr/>
          <p:nvPr>
            <p:ph idx="2" type="pic"/>
          </p:nvPr>
        </p:nvSpPr>
        <p:spPr>
          <a:xfrm>
            <a:off x="4723804" y="336930"/>
            <a:ext cx="3744682" cy="4333131"/>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72" name="Shape 72"/>
          <p:cNvSpPr txBox="1"/>
          <p:nvPr>
            <p:ph type="title"/>
          </p:nvPr>
        </p:nvSpPr>
        <p:spPr>
          <a:xfrm>
            <a:off x="669727" y="334863"/>
            <a:ext cx="3750469" cy="2102941"/>
          </a:xfrm>
          <a:prstGeom prst="rect">
            <a:avLst/>
          </a:prstGeom>
          <a:noFill/>
          <a:ln>
            <a:noFill/>
          </a:ln>
        </p:spPr>
        <p:txBody>
          <a:bodyPr anchorCtr="0" anchor="b" bIns="58925" lIns="58925" rIns="58925" wrap="square" tIns="58925"/>
          <a:lstStyle>
            <a:lvl1pPr indent="0" lvl="0" marL="0" marR="0" rtl="0" algn="ctr">
              <a:lnSpc>
                <a:spcPct val="100000"/>
              </a:lnSpc>
              <a:spcBef>
                <a:spcPts val="0"/>
              </a:spcBef>
              <a:spcAft>
                <a:spcPts val="0"/>
              </a:spcAft>
              <a:buClr>
                <a:srgbClr val="FFFFFF"/>
              </a:buClr>
              <a:buSzPts val="900"/>
              <a:buFont typeface="Arial"/>
              <a:buNone/>
              <a:defRPr b="0" i="0" sz="39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73" name="Shape 73"/>
          <p:cNvSpPr txBox="1"/>
          <p:nvPr>
            <p:ph idx="1" type="body"/>
          </p:nvPr>
        </p:nvSpPr>
        <p:spPr>
          <a:xfrm>
            <a:off x="669727" y="2511475"/>
            <a:ext cx="3750469" cy="2169914"/>
          </a:xfrm>
          <a:prstGeom prst="rect">
            <a:avLst/>
          </a:prstGeom>
          <a:noFill/>
          <a:ln>
            <a:noFill/>
          </a:ln>
        </p:spPr>
        <p:txBody>
          <a:bodyPr anchorCtr="0" anchor="t" bIns="58925" lIns="58925" rIns="58925" wrap="square" tIns="58925"/>
          <a:lstStyle>
            <a:lvl1pPr indent="0" lvl="0"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1800"/>
              <a:buFont typeface="Arial"/>
              <a:buNone/>
              <a:defRPr b="0" i="0" sz="21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74" name="Shape 74"/>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 Top">
    <p:spTree>
      <p:nvGrpSpPr>
        <p:cNvPr id="75" name="Shape 75"/>
        <p:cNvGrpSpPr/>
        <p:nvPr/>
      </p:nvGrpSpPr>
      <p:grpSpPr>
        <a:xfrm>
          <a:off x="0" y="0"/>
          <a:ext cx="0" cy="0"/>
          <a:chOff x="0" y="0"/>
          <a:chExt cx="0" cy="0"/>
        </a:xfrm>
      </p:grpSpPr>
      <p:sp>
        <p:nvSpPr>
          <p:cNvPr id="76" name="Shape 76"/>
          <p:cNvSpPr txBox="1"/>
          <p:nvPr>
            <p:ph type="title"/>
          </p:nvPr>
        </p:nvSpPr>
        <p:spPr>
          <a:xfrm>
            <a:off x="669727" y="133945"/>
            <a:ext cx="7804547" cy="1138535"/>
          </a:xfrm>
          <a:prstGeom prst="rect">
            <a:avLst/>
          </a:prstGeom>
          <a:noFill/>
          <a:ln>
            <a:noFill/>
          </a:ln>
        </p:spPr>
        <p:txBody>
          <a:bodyPr anchorCtr="0" anchor="ctr" bIns="58925" lIns="58925" rIns="58925" wrap="square" tIns="58925"/>
          <a:lstStyle>
            <a:lvl1pPr indent="0" lvl="0"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77" name="Shape 77"/>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amp; Bullets">
    <p:spTree>
      <p:nvGrpSpPr>
        <p:cNvPr id="78" name="Shape 78"/>
        <p:cNvGrpSpPr/>
        <p:nvPr/>
      </p:nvGrpSpPr>
      <p:grpSpPr>
        <a:xfrm>
          <a:off x="0" y="0"/>
          <a:ext cx="0" cy="0"/>
          <a:chOff x="0" y="0"/>
          <a:chExt cx="0" cy="0"/>
        </a:xfrm>
      </p:grpSpPr>
      <p:sp>
        <p:nvSpPr>
          <p:cNvPr id="79" name="Shape 79"/>
          <p:cNvSpPr txBox="1"/>
          <p:nvPr>
            <p:ph type="title"/>
          </p:nvPr>
        </p:nvSpPr>
        <p:spPr>
          <a:xfrm>
            <a:off x="669727" y="133945"/>
            <a:ext cx="7804547" cy="1138535"/>
          </a:xfrm>
          <a:prstGeom prst="rect">
            <a:avLst/>
          </a:prstGeom>
          <a:noFill/>
          <a:ln>
            <a:noFill/>
          </a:ln>
        </p:spPr>
        <p:txBody>
          <a:bodyPr anchorCtr="0" anchor="ctr" bIns="58925" lIns="58925" rIns="58925" wrap="square" tIns="58925"/>
          <a:lstStyle>
            <a:lvl1pPr indent="0" lvl="0"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80" name="Shape 80"/>
          <p:cNvSpPr txBox="1"/>
          <p:nvPr>
            <p:ph idx="1" type="body"/>
          </p:nvPr>
        </p:nvSpPr>
        <p:spPr>
          <a:xfrm>
            <a:off x="669727" y="1366242"/>
            <a:ext cx="7804547" cy="3315146"/>
          </a:xfrm>
          <a:prstGeom prst="rect">
            <a:avLst/>
          </a:prstGeom>
          <a:noFill/>
          <a:ln>
            <a:noFill/>
          </a:ln>
        </p:spPr>
        <p:txBody>
          <a:bodyPr anchorCtr="0" anchor="ctr"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81" name="Shape 81"/>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p:spTree>
      <p:nvGrpSpPr>
        <p:cNvPr id="82" name="Shape 82"/>
        <p:cNvGrpSpPr/>
        <p:nvPr/>
      </p:nvGrpSpPr>
      <p:grpSpPr>
        <a:xfrm>
          <a:off x="0" y="0"/>
          <a:ext cx="0" cy="0"/>
          <a:chOff x="0" y="0"/>
          <a:chExt cx="0" cy="0"/>
        </a:xfrm>
      </p:grpSpPr>
      <p:sp>
        <p:nvSpPr>
          <p:cNvPr id="83" name="Shape 83"/>
          <p:cNvSpPr txBox="1"/>
          <p:nvPr>
            <p:ph type="title"/>
          </p:nvPr>
        </p:nvSpPr>
        <p:spPr>
          <a:xfrm>
            <a:off x="336921" y="133945"/>
            <a:ext cx="8470158" cy="771913"/>
          </a:xfrm>
          <a:prstGeom prst="rect">
            <a:avLst/>
          </a:prstGeom>
          <a:noFill/>
          <a:ln>
            <a:noFill/>
          </a:ln>
        </p:spPr>
        <p:txBody>
          <a:bodyPr anchorCtr="0" anchor="ctr" bIns="58925" lIns="58925" rIns="58925" wrap="square" tIns="58925"/>
          <a:lstStyle>
            <a:lvl1pPr indent="0" lvl="0" marL="0" marR="0" rtl="0" algn="l">
              <a:lnSpc>
                <a:spcPct val="100000"/>
              </a:lnSpc>
              <a:spcBef>
                <a:spcPts val="0"/>
              </a:spcBef>
              <a:spcAft>
                <a:spcPts val="0"/>
              </a:spcAft>
              <a:buClr>
                <a:srgbClr val="FFFFFF"/>
              </a:buClr>
              <a:buSzPts val="900"/>
              <a:buFont typeface="Libre Baskerville"/>
              <a:buNone/>
              <a:defRPr b="0" i="1" sz="3200" u="none" cap="none" strike="noStrike">
                <a:solidFill>
                  <a:srgbClr val="FFFFFF"/>
                </a:solidFill>
                <a:latin typeface="Libre Baskerville"/>
                <a:ea typeface="Libre Baskerville"/>
                <a:cs typeface="Libre Baskerville"/>
                <a:sym typeface="Libre Baskerville"/>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84" name="Shape 84"/>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wrap="square" tIns="91425"/>
          <a:lstStyle>
            <a:lvl1pPr lvl="0" algn="ctr">
              <a:spcBef>
                <a:spcPts val="0"/>
              </a:spcBef>
              <a:buSzPts val="3600"/>
              <a:buNone/>
              <a:defRPr sz="3600"/>
            </a:lvl1pPr>
            <a:lvl2pPr lvl="1" algn="ctr">
              <a:spcBef>
                <a:spcPts val="0"/>
              </a:spcBef>
              <a:buSzPts val="3600"/>
              <a:buNone/>
              <a:defRPr sz="3600"/>
            </a:lvl2pPr>
            <a:lvl3pPr lvl="2" algn="ctr">
              <a:spcBef>
                <a:spcPts val="0"/>
              </a:spcBef>
              <a:buSzPts val="3600"/>
              <a:buNone/>
              <a:defRPr sz="3600"/>
            </a:lvl3pPr>
            <a:lvl4pPr lvl="3" algn="ctr">
              <a:spcBef>
                <a:spcPts val="0"/>
              </a:spcBef>
              <a:buSzPts val="3600"/>
              <a:buNone/>
              <a:defRPr sz="3600"/>
            </a:lvl4pPr>
            <a:lvl5pPr lvl="4" algn="ctr">
              <a:spcBef>
                <a:spcPts val="0"/>
              </a:spcBef>
              <a:buSzPts val="3600"/>
              <a:buNone/>
              <a:defRPr sz="3600"/>
            </a:lvl5pPr>
            <a:lvl6pPr lvl="5" algn="ctr">
              <a:spcBef>
                <a:spcPts val="0"/>
              </a:spcBef>
              <a:buSzPts val="3600"/>
              <a:buNone/>
              <a:defRPr sz="3600"/>
            </a:lvl6pPr>
            <a:lvl7pPr lvl="6" algn="ctr">
              <a:spcBef>
                <a:spcPts val="0"/>
              </a:spcBef>
              <a:buSzPts val="3600"/>
              <a:buNone/>
              <a:defRPr sz="3600"/>
            </a:lvl7pPr>
            <a:lvl8pPr lvl="7" algn="ctr">
              <a:spcBef>
                <a:spcPts val="0"/>
              </a:spcBef>
              <a:buSzPts val="3600"/>
              <a:buNone/>
              <a:defRPr sz="3600"/>
            </a:lvl8pPr>
            <a:lvl9pPr lvl="8" algn="ctr">
              <a:spcBef>
                <a:spcPts val="0"/>
              </a:spcBef>
              <a:buSzPts val="3600"/>
              <a:buNone/>
              <a:defRPr sz="36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urb Slide">
    <p:spTree>
      <p:nvGrpSpPr>
        <p:cNvPr id="85" name="Shape 85"/>
        <p:cNvGrpSpPr/>
        <p:nvPr/>
      </p:nvGrpSpPr>
      <p:grpSpPr>
        <a:xfrm>
          <a:off x="0" y="0"/>
          <a:ext cx="0" cy="0"/>
          <a:chOff x="0" y="0"/>
          <a:chExt cx="0" cy="0"/>
        </a:xfrm>
      </p:grpSpPr>
      <p:sp>
        <p:nvSpPr>
          <p:cNvPr id="86" name="Shape 86"/>
          <p:cNvSpPr txBox="1"/>
          <p:nvPr>
            <p:ph type="title"/>
          </p:nvPr>
        </p:nvSpPr>
        <p:spPr>
          <a:xfrm>
            <a:off x="336921" y="133945"/>
            <a:ext cx="8470158" cy="771913"/>
          </a:xfrm>
          <a:prstGeom prst="rect">
            <a:avLst/>
          </a:prstGeom>
          <a:noFill/>
          <a:ln>
            <a:noFill/>
          </a:ln>
        </p:spPr>
        <p:txBody>
          <a:bodyPr anchorCtr="0" anchor="ctr" bIns="58925" lIns="58925" rIns="58925" wrap="square" tIns="58925"/>
          <a:lstStyle>
            <a:lvl1pPr indent="0" lvl="0" marL="0" marR="0" rtl="0" algn="l">
              <a:lnSpc>
                <a:spcPct val="100000"/>
              </a:lnSpc>
              <a:spcBef>
                <a:spcPts val="0"/>
              </a:spcBef>
              <a:spcAft>
                <a:spcPts val="0"/>
              </a:spcAft>
              <a:buClr>
                <a:srgbClr val="FFFFFF"/>
              </a:buClr>
              <a:buSzPts val="900"/>
              <a:buFont typeface="Libre Baskerville"/>
              <a:buNone/>
              <a:defRPr b="0" i="1" sz="3200" u="none" cap="none" strike="noStrike">
                <a:solidFill>
                  <a:srgbClr val="FFFFFF"/>
                </a:solidFill>
                <a:latin typeface="Libre Baskerville"/>
                <a:ea typeface="Libre Baskerville"/>
                <a:cs typeface="Libre Baskerville"/>
                <a:sym typeface="Libre Baskerville"/>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87" name="Shape 87"/>
          <p:cNvSpPr/>
          <p:nvPr/>
        </p:nvSpPr>
        <p:spPr>
          <a:xfrm>
            <a:off x="3543621" y="2380878"/>
            <a:ext cx="2056757" cy="381745"/>
          </a:xfrm>
          <a:prstGeom prst="rect">
            <a:avLst/>
          </a:prstGeom>
          <a:noFill/>
          <a:ln>
            <a:noFill/>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Arial"/>
              <a:buNone/>
            </a:pPr>
            <a:r>
              <a:rPr b="0" i="0" lang="en" sz="2300" u="none" cap="none" strike="noStrike">
                <a:solidFill>
                  <a:srgbClr val="FFFFFF"/>
                </a:solidFill>
                <a:latin typeface="Arial"/>
                <a:ea typeface="Arial"/>
                <a:cs typeface="Arial"/>
                <a:sym typeface="Arial"/>
              </a:rPr>
              <a:t>Add text here</a:t>
            </a:r>
          </a:p>
        </p:txBody>
      </p:sp>
      <p:sp>
        <p:nvSpPr>
          <p:cNvPr id="88" name="Shape 88"/>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itle, Bullets &amp; Photo">
    <p:spTree>
      <p:nvGrpSpPr>
        <p:cNvPr id="89" name="Shape 89"/>
        <p:cNvGrpSpPr/>
        <p:nvPr/>
      </p:nvGrpSpPr>
      <p:grpSpPr>
        <a:xfrm>
          <a:off x="0" y="0"/>
          <a:ext cx="0" cy="0"/>
          <a:chOff x="0" y="0"/>
          <a:chExt cx="0" cy="0"/>
        </a:xfrm>
      </p:grpSpPr>
      <p:sp>
        <p:nvSpPr>
          <p:cNvPr id="90" name="Shape 90"/>
          <p:cNvSpPr/>
          <p:nvPr>
            <p:ph idx="2" type="pic"/>
          </p:nvPr>
        </p:nvSpPr>
        <p:spPr>
          <a:xfrm>
            <a:off x="4723805" y="1366242"/>
            <a:ext cx="3750469" cy="3315146"/>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91" name="Shape 91"/>
          <p:cNvSpPr txBox="1"/>
          <p:nvPr>
            <p:ph type="title"/>
          </p:nvPr>
        </p:nvSpPr>
        <p:spPr>
          <a:xfrm>
            <a:off x="669727" y="133945"/>
            <a:ext cx="7804547" cy="1138535"/>
          </a:xfrm>
          <a:prstGeom prst="rect">
            <a:avLst/>
          </a:prstGeom>
          <a:noFill/>
          <a:ln>
            <a:noFill/>
          </a:ln>
        </p:spPr>
        <p:txBody>
          <a:bodyPr anchorCtr="0" anchor="ctr" bIns="58925" lIns="58925" rIns="58925" wrap="square" tIns="58925"/>
          <a:lstStyle>
            <a:lvl1pPr indent="0" lvl="0"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92" name="Shape 92"/>
          <p:cNvSpPr txBox="1"/>
          <p:nvPr>
            <p:ph idx="1" type="body"/>
          </p:nvPr>
        </p:nvSpPr>
        <p:spPr>
          <a:xfrm>
            <a:off x="669727" y="1366242"/>
            <a:ext cx="3750469" cy="3315146"/>
          </a:xfrm>
          <a:prstGeom prst="rect">
            <a:avLst/>
          </a:prstGeom>
          <a:noFill/>
          <a:ln>
            <a:noFill/>
          </a:ln>
        </p:spPr>
        <p:txBody>
          <a:bodyPr anchorCtr="0" anchor="ctr" bIns="58925" lIns="58925" rIns="58925" wrap="square" tIns="58925"/>
          <a:lstStyle>
            <a:lvl1pPr indent="-127000" lvl="0" marL="215900" marR="0" rtl="0" algn="l">
              <a:lnSpc>
                <a:spcPct val="100000"/>
              </a:lnSpc>
              <a:spcBef>
                <a:spcPts val="2100"/>
              </a:spcBef>
              <a:spcAft>
                <a:spcPts val="0"/>
              </a:spcAft>
              <a:buClr>
                <a:srgbClr val="FFFFFF"/>
              </a:buClr>
              <a:buSzPts val="1400"/>
              <a:buFont typeface="Helvetica Neue"/>
              <a:buChar char="•"/>
              <a:defRPr b="0" i="0" sz="1800" u="none" cap="none" strike="noStrike">
                <a:solidFill>
                  <a:srgbClr val="FFFFFF"/>
                </a:solidFill>
                <a:latin typeface="Helvetica Neue"/>
                <a:ea typeface="Helvetica Neue"/>
                <a:cs typeface="Helvetica Neue"/>
                <a:sym typeface="Helvetica Neue"/>
              </a:defRPr>
            </a:lvl1pPr>
            <a:lvl2pPr indent="-139700" lvl="1" marL="444500" marR="0" rtl="0" algn="l">
              <a:lnSpc>
                <a:spcPct val="100000"/>
              </a:lnSpc>
              <a:spcBef>
                <a:spcPts val="2100"/>
              </a:spcBef>
              <a:spcAft>
                <a:spcPts val="0"/>
              </a:spcAft>
              <a:buClr>
                <a:srgbClr val="FFFFFF"/>
              </a:buClr>
              <a:buSzPts val="1400"/>
              <a:buFont typeface="Helvetica Neue"/>
              <a:buChar char="•"/>
              <a:defRPr b="0" i="0" sz="1800" u="none" cap="none" strike="noStrike">
                <a:solidFill>
                  <a:srgbClr val="FFFFFF"/>
                </a:solidFill>
                <a:latin typeface="Helvetica Neue"/>
                <a:ea typeface="Helvetica Neue"/>
                <a:cs typeface="Helvetica Neue"/>
                <a:sym typeface="Helvetica Neue"/>
              </a:defRPr>
            </a:lvl2pPr>
            <a:lvl3pPr indent="-139700" lvl="2" marL="800100" marR="0" rtl="0" algn="l">
              <a:lnSpc>
                <a:spcPct val="100000"/>
              </a:lnSpc>
              <a:spcBef>
                <a:spcPts val="2100"/>
              </a:spcBef>
              <a:spcAft>
                <a:spcPts val="0"/>
              </a:spcAft>
              <a:buClr>
                <a:srgbClr val="FFFFFF"/>
              </a:buClr>
              <a:buSzPts val="1400"/>
              <a:buFont typeface="Helvetica Neue"/>
              <a:buChar char="•"/>
              <a:defRPr b="0" i="0" sz="1800" u="none" cap="none" strike="noStrike">
                <a:solidFill>
                  <a:srgbClr val="FFFFFF"/>
                </a:solidFill>
                <a:latin typeface="Helvetica Neue"/>
                <a:ea typeface="Helvetica Neue"/>
                <a:cs typeface="Helvetica Neue"/>
                <a:sym typeface="Helvetica Neue"/>
              </a:defRPr>
            </a:lvl3pPr>
            <a:lvl4pPr indent="-139700" lvl="3" marL="1079500" marR="0" rtl="0" algn="l">
              <a:lnSpc>
                <a:spcPct val="100000"/>
              </a:lnSpc>
              <a:spcBef>
                <a:spcPts val="2100"/>
              </a:spcBef>
              <a:spcAft>
                <a:spcPts val="0"/>
              </a:spcAft>
              <a:buClr>
                <a:srgbClr val="FFFFFF"/>
              </a:buClr>
              <a:buSzPts val="1400"/>
              <a:buFont typeface="Helvetica Neue"/>
              <a:buChar char="•"/>
              <a:defRPr b="0" i="0" sz="1800" u="none" cap="none" strike="noStrike">
                <a:solidFill>
                  <a:srgbClr val="FFFFFF"/>
                </a:solidFill>
                <a:latin typeface="Helvetica Neue"/>
                <a:ea typeface="Helvetica Neue"/>
                <a:cs typeface="Helvetica Neue"/>
                <a:sym typeface="Helvetica Neue"/>
              </a:defRPr>
            </a:lvl4pPr>
            <a:lvl5pPr indent="-139700" lvl="4" marL="1371600" marR="0" rtl="0" algn="l">
              <a:lnSpc>
                <a:spcPct val="100000"/>
              </a:lnSpc>
              <a:spcBef>
                <a:spcPts val="2100"/>
              </a:spcBef>
              <a:spcAft>
                <a:spcPts val="0"/>
              </a:spcAft>
              <a:buClr>
                <a:srgbClr val="FFFFFF"/>
              </a:buClr>
              <a:buSzPts val="1400"/>
              <a:buFont typeface="Helvetica Neue"/>
              <a:buChar char="•"/>
              <a:defRPr b="0" i="0" sz="1800" u="none" cap="none" strike="noStrike">
                <a:solidFill>
                  <a:srgbClr val="FFFFFF"/>
                </a:solidFill>
                <a:latin typeface="Helvetica Neue"/>
                <a:ea typeface="Helvetica Neue"/>
                <a:cs typeface="Helvetica Neue"/>
                <a:sym typeface="Helvetica Neue"/>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93" name="Shape 93"/>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ullets">
    <p:spTree>
      <p:nvGrpSpPr>
        <p:cNvPr id="94" name="Shape 94"/>
        <p:cNvGrpSpPr/>
        <p:nvPr/>
      </p:nvGrpSpPr>
      <p:grpSpPr>
        <a:xfrm>
          <a:off x="0" y="0"/>
          <a:ext cx="0" cy="0"/>
          <a:chOff x="0" y="0"/>
          <a:chExt cx="0" cy="0"/>
        </a:xfrm>
      </p:grpSpPr>
      <p:sp>
        <p:nvSpPr>
          <p:cNvPr id="95" name="Shape 95"/>
          <p:cNvSpPr txBox="1"/>
          <p:nvPr>
            <p:ph idx="1" type="body"/>
          </p:nvPr>
        </p:nvSpPr>
        <p:spPr>
          <a:xfrm>
            <a:off x="669727" y="669727"/>
            <a:ext cx="7804547" cy="3804047"/>
          </a:xfrm>
          <a:prstGeom prst="rect">
            <a:avLst/>
          </a:prstGeom>
          <a:noFill/>
          <a:ln>
            <a:noFill/>
          </a:ln>
        </p:spPr>
        <p:txBody>
          <a:bodyPr anchorCtr="0" anchor="ctr"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96" name="Shape 96"/>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3 Up">
    <p:spTree>
      <p:nvGrpSpPr>
        <p:cNvPr id="97" name="Shape 97"/>
        <p:cNvGrpSpPr/>
        <p:nvPr/>
      </p:nvGrpSpPr>
      <p:grpSpPr>
        <a:xfrm>
          <a:off x="0" y="0"/>
          <a:ext cx="0" cy="0"/>
          <a:chOff x="0" y="0"/>
          <a:chExt cx="0" cy="0"/>
        </a:xfrm>
      </p:grpSpPr>
      <p:sp>
        <p:nvSpPr>
          <p:cNvPr id="98" name="Shape 98"/>
          <p:cNvSpPr/>
          <p:nvPr>
            <p:ph idx="2" type="pic"/>
          </p:nvPr>
        </p:nvSpPr>
        <p:spPr>
          <a:xfrm>
            <a:off x="4732734" y="2618631"/>
            <a:ext cx="3750469" cy="2056061"/>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99" name="Shape 99"/>
          <p:cNvSpPr/>
          <p:nvPr>
            <p:ph idx="3" type="pic"/>
          </p:nvPr>
        </p:nvSpPr>
        <p:spPr>
          <a:xfrm>
            <a:off x="4732734" y="334863"/>
            <a:ext cx="3750469" cy="2056061"/>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100" name="Shape 100"/>
          <p:cNvSpPr/>
          <p:nvPr>
            <p:ph idx="4" type="pic"/>
          </p:nvPr>
        </p:nvSpPr>
        <p:spPr>
          <a:xfrm>
            <a:off x="669727" y="334863"/>
            <a:ext cx="3750469" cy="4339828"/>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101" name="Shape 101"/>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Quote">
    <p:spTree>
      <p:nvGrpSpPr>
        <p:cNvPr id="102" name="Shape 102"/>
        <p:cNvGrpSpPr/>
        <p:nvPr/>
      </p:nvGrpSpPr>
      <p:grpSpPr>
        <a:xfrm>
          <a:off x="0" y="0"/>
          <a:ext cx="0" cy="0"/>
          <a:chOff x="0" y="0"/>
          <a:chExt cx="0" cy="0"/>
        </a:xfrm>
      </p:grpSpPr>
      <p:sp>
        <p:nvSpPr>
          <p:cNvPr id="103" name="Shape 103"/>
          <p:cNvSpPr txBox="1"/>
          <p:nvPr>
            <p:ph idx="1" type="body"/>
          </p:nvPr>
        </p:nvSpPr>
        <p:spPr>
          <a:xfrm>
            <a:off x="892969" y="3355330"/>
            <a:ext cx="7358063" cy="247799"/>
          </a:xfrm>
          <a:prstGeom prst="rect">
            <a:avLst/>
          </a:prstGeom>
          <a:noFill/>
          <a:ln>
            <a:noFill/>
          </a:ln>
        </p:spPr>
        <p:txBody>
          <a:bodyPr anchorCtr="0" anchor="t" bIns="58925" lIns="58925" rIns="58925" wrap="square" tIns="58925"/>
          <a:lstStyle>
            <a:lvl1pPr indent="0" lvl="0" marL="0" marR="0" rtl="0" algn="ctr">
              <a:lnSpc>
                <a:spcPct val="100000"/>
              </a:lnSpc>
              <a:spcBef>
                <a:spcPts val="0"/>
              </a:spcBef>
              <a:spcAft>
                <a:spcPts val="0"/>
              </a:spcAft>
              <a:buClr>
                <a:srgbClr val="FFFFFF"/>
              </a:buClr>
              <a:buSzPts val="1800"/>
              <a:buFont typeface="Helvetica Neue"/>
              <a:buNone/>
              <a:defRPr b="0" i="1" sz="1500" u="none" cap="none" strike="noStrike">
                <a:solidFill>
                  <a:srgbClr val="FFFFFF"/>
                </a:solidFill>
                <a:latin typeface="Helvetica Neue"/>
                <a:ea typeface="Helvetica Neue"/>
                <a:cs typeface="Helvetica Neue"/>
                <a:sym typeface="Helvetica Neue"/>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104" name="Shape 104"/>
          <p:cNvSpPr txBox="1"/>
          <p:nvPr>
            <p:ph idx="2" type="body"/>
          </p:nvPr>
        </p:nvSpPr>
        <p:spPr>
          <a:xfrm>
            <a:off x="892969" y="2250281"/>
            <a:ext cx="7358063" cy="361652"/>
          </a:xfrm>
          <a:prstGeom prst="rect">
            <a:avLst/>
          </a:prstGeom>
          <a:noFill/>
          <a:ln>
            <a:noFill/>
          </a:ln>
        </p:spPr>
        <p:txBody>
          <a:bodyPr anchorCtr="0" anchor="ctr" bIns="58925" lIns="58925" rIns="58925" wrap="square" tIns="58925"/>
          <a:lstStyle>
            <a:lvl1pPr indent="0" lvl="0" marL="0" marR="0" rtl="0" algn="ctr">
              <a:lnSpc>
                <a:spcPct val="100000"/>
              </a:lnSpc>
              <a:spcBef>
                <a:spcPts val="0"/>
              </a:spcBef>
              <a:spcAft>
                <a:spcPts val="0"/>
              </a:spcAft>
              <a:buClr>
                <a:srgbClr val="FFFFFF"/>
              </a:buClr>
              <a:buSzPts val="1800"/>
              <a:buFont typeface="Helvetica Neue"/>
              <a:buNone/>
              <a:defRPr b="0" i="0" sz="2400" u="none" cap="none" strike="noStrike">
                <a:solidFill>
                  <a:srgbClr val="FFFFFF"/>
                </a:solidFill>
                <a:latin typeface="Helvetica Neue"/>
                <a:ea typeface="Helvetica Neue"/>
                <a:cs typeface="Helvetica Neue"/>
                <a:sym typeface="Helvetica Neue"/>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105" name="Shape 105"/>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p:spTree>
      <p:nvGrpSpPr>
        <p:cNvPr id="106" name="Shape 106"/>
        <p:cNvGrpSpPr/>
        <p:nvPr/>
      </p:nvGrpSpPr>
      <p:grpSpPr>
        <a:xfrm>
          <a:off x="0" y="0"/>
          <a:ext cx="0" cy="0"/>
          <a:chOff x="0" y="0"/>
          <a:chExt cx="0" cy="0"/>
        </a:xfrm>
      </p:grpSpPr>
      <p:sp>
        <p:nvSpPr>
          <p:cNvPr id="107" name="Shape 107"/>
          <p:cNvSpPr/>
          <p:nvPr>
            <p:ph idx="2" type="pic"/>
          </p:nvPr>
        </p:nvSpPr>
        <p:spPr>
          <a:xfrm>
            <a:off x="-2232" y="0"/>
            <a:ext cx="9144000" cy="5143500"/>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108" name="Shape 108"/>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ank">
    <p:spTree>
      <p:nvGrpSpPr>
        <p:cNvPr id="109" name="Shape 109"/>
        <p:cNvGrpSpPr/>
        <p:nvPr/>
      </p:nvGrpSpPr>
      <p:grpSpPr>
        <a:xfrm>
          <a:off x="0" y="0"/>
          <a:ext cx="0" cy="0"/>
          <a:chOff x="0" y="0"/>
          <a:chExt cx="0" cy="0"/>
        </a:xfrm>
      </p:grpSpPr>
      <p:sp>
        <p:nvSpPr>
          <p:cNvPr id="110" name="Shape 110"/>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hoto - 3 Up">
    <p:spTree>
      <p:nvGrpSpPr>
        <p:cNvPr id="111" name="Shape 111"/>
        <p:cNvGrpSpPr/>
        <p:nvPr/>
      </p:nvGrpSpPr>
      <p:grpSpPr>
        <a:xfrm>
          <a:off x="0" y="0"/>
          <a:ext cx="0" cy="0"/>
          <a:chOff x="0" y="0"/>
          <a:chExt cx="0" cy="0"/>
        </a:xfrm>
      </p:grpSpPr>
      <p:sp>
        <p:nvSpPr>
          <p:cNvPr id="112" name="Shape 112"/>
          <p:cNvSpPr/>
          <p:nvPr>
            <p:ph idx="2" type="pic"/>
          </p:nvPr>
        </p:nvSpPr>
        <p:spPr>
          <a:xfrm>
            <a:off x="4572000" y="2572938"/>
            <a:ext cx="4572000" cy="2571751"/>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113" name="Shape 113"/>
          <p:cNvSpPr/>
          <p:nvPr>
            <p:ph idx="3" type="pic"/>
          </p:nvPr>
        </p:nvSpPr>
        <p:spPr>
          <a:xfrm>
            <a:off x="4572000" y="0"/>
            <a:ext cx="4572000" cy="2571750"/>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114" name="Shape 114"/>
          <p:cNvSpPr/>
          <p:nvPr>
            <p:ph idx="4" type="pic"/>
          </p:nvPr>
        </p:nvSpPr>
        <p:spPr>
          <a:xfrm>
            <a:off x="0" y="0"/>
            <a:ext cx="4572000" cy="5143500"/>
          </a:xfrm>
          <a:prstGeom prst="rect">
            <a:avLst/>
          </a:prstGeom>
          <a:noFill/>
          <a:ln>
            <a:noFill/>
          </a:ln>
        </p:spPr>
        <p:txBody>
          <a:bodyPr anchorCtr="0" anchor="t"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115" name="Shape 115"/>
          <p:cNvSpPr txBox="1"/>
          <p:nvPr>
            <p:ph idx="12" type="sldNum"/>
          </p:nvPr>
        </p:nvSpPr>
        <p:spPr>
          <a:xfrm>
            <a:off x="4438052" y="4882307"/>
            <a:ext cx="247532" cy="221010"/>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Arial"/>
              <a:buNone/>
            </a:pPr>
            <a:fld id="{00000000-1234-1234-1234-123412341234}" type="slidenum">
              <a:rPr b="0" i="0" lang="en" sz="1200" u="none" cap="none" strike="noStrike">
                <a:solidFill>
                  <a:srgbClr val="FFFFFF"/>
                </a:solidFill>
                <a:latin typeface="Arial"/>
                <a:ea typeface="Arial"/>
                <a:cs typeface="Arial"/>
                <a:sym typeface="Aria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wrap="square" tIns="91425"/>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p:txBody>
      </p:sp>
      <p:sp>
        <p:nvSpPr>
          <p:cNvPr id="19" name="Shape 19"/>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wrap="square" tIns="91425"/>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24" name="Shape 2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wrap="square" tIns="91425"/>
          <a:lstStyle>
            <a:lvl1pPr lvl="0">
              <a:spcBef>
                <a:spcPts val="0"/>
              </a:spcBef>
              <a:buSzPts val="2800"/>
              <a:buNone/>
              <a:defRPr/>
            </a:lvl1pPr>
            <a:lvl2pPr lvl="1">
              <a:spcBef>
                <a:spcPts val="0"/>
              </a:spcBef>
              <a:buSzPts val="2800"/>
              <a:buNone/>
              <a:defRPr/>
            </a:lvl2pPr>
            <a:lvl3pPr lvl="2">
              <a:spcBef>
                <a:spcPts val="0"/>
              </a:spcBef>
              <a:buSzPts val="2800"/>
              <a:buNone/>
              <a:defRPr/>
            </a:lvl3pPr>
            <a:lvl4pPr lvl="3">
              <a:spcBef>
                <a:spcPts val="0"/>
              </a:spcBef>
              <a:buSzPts val="2800"/>
              <a:buNone/>
              <a:defRPr/>
            </a:lvl4pPr>
            <a:lvl5pPr lvl="4">
              <a:spcBef>
                <a:spcPts val="0"/>
              </a:spcBef>
              <a:buSzPts val="2800"/>
              <a:buNone/>
              <a:defRPr/>
            </a:lvl5pPr>
            <a:lvl6pPr lvl="5">
              <a:spcBef>
                <a:spcPts val="0"/>
              </a:spcBef>
              <a:buSzPts val="2800"/>
              <a:buNone/>
              <a:defRPr/>
            </a:lvl6pPr>
            <a:lvl7pPr lvl="6">
              <a:spcBef>
                <a:spcPts val="0"/>
              </a:spcBef>
              <a:buSzPts val="2800"/>
              <a:buNone/>
              <a:defRPr/>
            </a:lvl7pPr>
            <a:lvl8pPr lvl="7">
              <a:spcBef>
                <a:spcPts val="0"/>
              </a:spcBef>
              <a:buSzPts val="2800"/>
              <a:buNone/>
              <a:defRPr/>
            </a:lvl8pPr>
            <a:lvl9pPr lvl="8">
              <a:spcBef>
                <a:spcPts val="0"/>
              </a:spcBef>
              <a:buSzPts val="2800"/>
              <a:buNone/>
              <a:defRPr/>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wrap="square" tIns="91425"/>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wrap="square" tIns="91425"/>
          <a:lstStyle>
            <a:lvl1pPr lvl="0">
              <a:spcBef>
                <a:spcPts val="0"/>
              </a:spcBef>
              <a:buSzPts val="1200"/>
              <a:buChar char="●"/>
              <a:defRPr sz="12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p:txBody>
      </p:sp>
      <p:sp>
        <p:nvSpPr>
          <p:cNvPr id="31" name="Shape 31"/>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wrap="square" tIns="91425"/>
          <a:lstStyle>
            <a:lvl1pPr lvl="0">
              <a:spcBef>
                <a:spcPts val="0"/>
              </a:spcBef>
              <a:buSzPts val="4800"/>
              <a:buNone/>
              <a:defRPr sz="4800"/>
            </a:lvl1pPr>
            <a:lvl2pPr lvl="1">
              <a:spcBef>
                <a:spcPts val="0"/>
              </a:spcBef>
              <a:buSzPts val="4800"/>
              <a:buNone/>
              <a:defRPr sz="4800"/>
            </a:lvl2pPr>
            <a:lvl3pPr lvl="2">
              <a:spcBef>
                <a:spcPts val="0"/>
              </a:spcBef>
              <a:buSzPts val="4800"/>
              <a:buNone/>
              <a:defRPr sz="4800"/>
            </a:lvl3pPr>
            <a:lvl4pPr lvl="3">
              <a:spcBef>
                <a:spcPts val="0"/>
              </a:spcBef>
              <a:buSzPts val="4800"/>
              <a:buNone/>
              <a:defRPr sz="4800"/>
            </a:lvl4pPr>
            <a:lvl5pPr lvl="4">
              <a:spcBef>
                <a:spcPts val="0"/>
              </a:spcBef>
              <a:buSzPts val="4800"/>
              <a:buNone/>
              <a:defRPr sz="4800"/>
            </a:lvl5pPr>
            <a:lvl6pPr lvl="5">
              <a:spcBef>
                <a:spcPts val="0"/>
              </a:spcBef>
              <a:buSzPts val="4800"/>
              <a:buNone/>
              <a:defRPr sz="4800"/>
            </a:lvl6pPr>
            <a:lvl7pPr lvl="6">
              <a:spcBef>
                <a:spcPts val="0"/>
              </a:spcBef>
              <a:buSzPts val="4800"/>
              <a:buNone/>
              <a:defRPr sz="4800"/>
            </a:lvl7pPr>
            <a:lvl8pPr lvl="7">
              <a:spcBef>
                <a:spcPts val="0"/>
              </a:spcBef>
              <a:buSzPts val="4800"/>
              <a:buNone/>
              <a:defRPr sz="4800"/>
            </a:lvl8pPr>
            <a:lvl9pPr lvl="8">
              <a:spcBef>
                <a:spcPts val="0"/>
              </a:spcBef>
              <a:buSzPts val="4800"/>
              <a:buNone/>
              <a:defRPr sz="48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wrap="square" tIns="91425">
            <a:noAutofit/>
          </a:bodyPr>
          <a:lstStyle/>
          <a:p>
            <a:pPr indent="0" lvl="0" mar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wrap="square" tIns="91425"/>
          <a:lstStyle>
            <a:lvl1pPr lvl="0" algn="ctr">
              <a:spcBef>
                <a:spcPts val="0"/>
              </a:spcBef>
              <a:buSzPts val="4200"/>
              <a:buNone/>
              <a:defRPr sz="4200"/>
            </a:lvl1pPr>
            <a:lvl2pPr lvl="1" algn="ctr">
              <a:spcBef>
                <a:spcPts val="0"/>
              </a:spcBef>
              <a:buSzPts val="4200"/>
              <a:buNone/>
              <a:defRPr sz="4200"/>
            </a:lvl2pPr>
            <a:lvl3pPr lvl="2" algn="ctr">
              <a:spcBef>
                <a:spcPts val="0"/>
              </a:spcBef>
              <a:buSzPts val="4200"/>
              <a:buNone/>
              <a:defRPr sz="4200"/>
            </a:lvl3pPr>
            <a:lvl4pPr lvl="3" algn="ctr">
              <a:spcBef>
                <a:spcPts val="0"/>
              </a:spcBef>
              <a:buSzPts val="4200"/>
              <a:buNone/>
              <a:defRPr sz="4200"/>
            </a:lvl4pPr>
            <a:lvl5pPr lvl="4" algn="ctr">
              <a:spcBef>
                <a:spcPts val="0"/>
              </a:spcBef>
              <a:buSzPts val="4200"/>
              <a:buNone/>
              <a:defRPr sz="4200"/>
            </a:lvl5pPr>
            <a:lvl6pPr lvl="5" algn="ctr">
              <a:spcBef>
                <a:spcPts val="0"/>
              </a:spcBef>
              <a:buSzPts val="4200"/>
              <a:buNone/>
              <a:defRPr sz="4200"/>
            </a:lvl6pPr>
            <a:lvl7pPr lvl="6" algn="ctr">
              <a:spcBef>
                <a:spcPts val="0"/>
              </a:spcBef>
              <a:buSzPts val="4200"/>
              <a:buNone/>
              <a:defRPr sz="4200"/>
            </a:lvl7pPr>
            <a:lvl8pPr lvl="7" algn="ctr">
              <a:spcBef>
                <a:spcPts val="0"/>
              </a:spcBef>
              <a:buSzPts val="4200"/>
              <a:buNone/>
              <a:defRPr sz="4200"/>
            </a:lvl8pPr>
            <a:lvl9pPr lvl="8" algn="ctr">
              <a:spcBef>
                <a:spcPts val="0"/>
              </a:spcBef>
              <a:buSzPts val="4200"/>
              <a:buNone/>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wrap="square" tIns="91425"/>
          <a:lstStyle>
            <a:lvl1pPr lvl="0">
              <a:spcBef>
                <a:spcPts val="0"/>
              </a:spcBef>
              <a:buSzPts val="18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wrap="square" tIns="91425"/>
          <a:lstStyle>
            <a:lvl1pPr lvl="0">
              <a:lnSpc>
                <a:spcPct val="100000"/>
              </a:lnSpc>
              <a:spcBef>
                <a:spcPts val="0"/>
              </a:spcBef>
              <a:spcAft>
                <a:spcPts val="0"/>
              </a:spcAft>
              <a:buSzPts val="1800"/>
              <a:buNone/>
              <a:defRPr/>
            </a:lvl1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rIns="91425" wrap="square" tIns="91425">
            <a:noAutofit/>
          </a:bodyPr>
          <a:lstStyle/>
          <a:p>
            <a:pPr indent="0" lvl="0" mar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theme" Target="../theme/theme1.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wrap="square" tIns="91425"/>
          <a:lstStyle>
            <a:lvl1pPr lvl="0">
              <a:spcBef>
                <a:spcPts val="0"/>
              </a:spcBef>
              <a:buClr>
                <a:schemeClr val="dk1"/>
              </a:buClr>
              <a:buSzPts val="2800"/>
              <a:buNone/>
              <a:defRPr sz="2800">
                <a:solidFill>
                  <a:schemeClr val="dk1"/>
                </a:solidFill>
              </a:defRPr>
            </a:lvl1pPr>
            <a:lvl2pPr lvl="1">
              <a:spcBef>
                <a:spcPts val="0"/>
              </a:spcBef>
              <a:buClr>
                <a:schemeClr val="dk1"/>
              </a:buClr>
              <a:buSzPts val="2800"/>
              <a:buNone/>
              <a:defRPr sz="2800">
                <a:solidFill>
                  <a:schemeClr val="dk1"/>
                </a:solidFill>
              </a:defRPr>
            </a:lvl2pPr>
            <a:lvl3pPr lvl="2">
              <a:spcBef>
                <a:spcPts val="0"/>
              </a:spcBef>
              <a:buClr>
                <a:schemeClr val="dk1"/>
              </a:buClr>
              <a:buSzPts val="2800"/>
              <a:buNone/>
              <a:defRPr sz="2800">
                <a:solidFill>
                  <a:schemeClr val="dk1"/>
                </a:solidFill>
              </a:defRPr>
            </a:lvl3pPr>
            <a:lvl4pPr lvl="3">
              <a:spcBef>
                <a:spcPts val="0"/>
              </a:spcBef>
              <a:buClr>
                <a:schemeClr val="dk1"/>
              </a:buClr>
              <a:buSzPts val="2800"/>
              <a:buNone/>
              <a:defRPr sz="2800">
                <a:solidFill>
                  <a:schemeClr val="dk1"/>
                </a:solidFill>
              </a:defRPr>
            </a:lvl4pPr>
            <a:lvl5pPr lvl="4">
              <a:spcBef>
                <a:spcPts val="0"/>
              </a:spcBef>
              <a:buClr>
                <a:schemeClr val="dk1"/>
              </a:buClr>
              <a:buSzPts val="2800"/>
              <a:buNone/>
              <a:defRPr sz="2800">
                <a:solidFill>
                  <a:schemeClr val="dk1"/>
                </a:solidFill>
              </a:defRPr>
            </a:lvl5pPr>
            <a:lvl6pPr lvl="5">
              <a:spcBef>
                <a:spcPts val="0"/>
              </a:spcBef>
              <a:buClr>
                <a:schemeClr val="dk1"/>
              </a:buClr>
              <a:buSzPts val="2800"/>
              <a:buNone/>
              <a:defRPr sz="2800">
                <a:solidFill>
                  <a:schemeClr val="dk1"/>
                </a:solidFill>
              </a:defRPr>
            </a:lvl6pPr>
            <a:lvl7pPr lvl="6">
              <a:spcBef>
                <a:spcPts val="0"/>
              </a:spcBef>
              <a:buClr>
                <a:schemeClr val="dk1"/>
              </a:buClr>
              <a:buSzPts val="2800"/>
              <a:buNone/>
              <a:defRPr sz="2800">
                <a:solidFill>
                  <a:schemeClr val="dk1"/>
                </a:solidFill>
              </a:defRPr>
            </a:lvl7pPr>
            <a:lvl8pPr lvl="7">
              <a:spcBef>
                <a:spcPts val="0"/>
              </a:spcBef>
              <a:buClr>
                <a:schemeClr val="dk1"/>
              </a:buClr>
              <a:buSzPts val="2800"/>
              <a:buNone/>
              <a:defRPr sz="2800">
                <a:solidFill>
                  <a:schemeClr val="dk1"/>
                </a:solidFill>
              </a:defRPr>
            </a:lvl8pPr>
            <a:lvl9pPr lvl="8">
              <a:spcBef>
                <a:spcPts val="0"/>
              </a:spcBef>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wrap="square" tIns="91425"/>
          <a:lstStyle>
            <a:lvl1pPr lvl="0">
              <a:lnSpc>
                <a:spcPct val="115000"/>
              </a:lnSpc>
              <a:spcBef>
                <a:spcPts val="0"/>
              </a:spcBef>
              <a:spcAft>
                <a:spcPts val="1600"/>
              </a:spcAft>
              <a:buClr>
                <a:schemeClr val="dk2"/>
              </a:buClr>
              <a:buSzPts val="1800"/>
              <a:buChar char="●"/>
              <a:defRPr sz="1800">
                <a:solidFill>
                  <a:schemeClr val="dk2"/>
                </a:solidFill>
              </a:defRPr>
            </a:lvl1pPr>
            <a:lvl2pPr lvl="1">
              <a:lnSpc>
                <a:spcPct val="115000"/>
              </a:lnSpc>
              <a:spcBef>
                <a:spcPts val="0"/>
              </a:spcBef>
              <a:spcAft>
                <a:spcPts val="1600"/>
              </a:spcAft>
              <a:buClr>
                <a:schemeClr val="dk2"/>
              </a:buClr>
              <a:buSzPts val="1400"/>
              <a:buChar char="○"/>
              <a:defRPr>
                <a:solidFill>
                  <a:schemeClr val="dk2"/>
                </a:solidFill>
              </a:defRPr>
            </a:lvl2pPr>
            <a:lvl3pPr lvl="2">
              <a:lnSpc>
                <a:spcPct val="115000"/>
              </a:lnSpc>
              <a:spcBef>
                <a:spcPts val="0"/>
              </a:spcBef>
              <a:spcAft>
                <a:spcPts val="1600"/>
              </a:spcAft>
              <a:buClr>
                <a:schemeClr val="dk2"/>
              </a:buClr>
              <a:buSzPts val="1400"/>
              <a:buChar char="■"/>
              <a:defRPr>
                <a:solidFill>
                  <a:schemeClr val="dk2"/>
                </a:solidFill>
              </a:defRPr>
            </a:lvl3pPr>
            <a:lvl4pPr lvl="3">
              <a:lnSpc>
                <a:spcPct val="115000"/>
              </a:lnSpc>
              <a:spcBef>
                <a:spcPts val="0"/>
              </a:spcBef>
              <a:spcAft>
                <a:spcPts val="1600"/>
              </a:spcAft>
              <a:buClr>
                <a:schemeClr val="dk2"/>
              </a:buClr>
              <a:buSzPts val="1400"/>
              <a:buChar char="●"/>
              <a:defRPr>
                <a:solidFill>
                  <a:schemeClr val="dk2"/>
                </a:solidFill>
              </a:defRPr>
            </a:lvl4pPr>
            <a:lvl5pPr lvl="4">
              <a:lnSpc>
                <a:spcPct val="115000"/>
              </a:lnSpc>
              <a:spcBef>
                <a:spcPts val="0"/>
              </a:spcBef>
              <a:spcAft>
                <a:spcPts val="1600"/>
              </a:spcAft>
              <a:buClr>
                <a:schemeClr val="dk2"/>
              </a:buClr>
              <a:buSzPts val="1400"/>
              <a:buChar char="○"/>
              <a:defRPr>
                <a:solidFill>
                  <a:schemeClr val="dk2"/>
                </a:solidFill>
              </a:defRPr>
            </a:lvl5pPr>
            <a:lvl6pPr lvl="5">
              <a:lnSpc>
                <a:spcPct val="115000"/>
              </a:lnSpc>
              <a:spcBef>
                <a:spcPts val="0"/>
              </a:spcBef>
              <a:spcAft>
                <a:spcPts val="1600"/>
              </a:spcAft>
              <a:buClr>
                <a:schemeClr val="dk2"/>
              </a:buClr>
              <a:buSzPts val="1400"/>
              <a:buChar char="■"/>
              <a:defRPr>
                <a:solidFill>
                  <a:schemeClr val="dk2"/>
                </a:solidFill>
              </a:defRPr>
            </a:lvl6pPr>
            <a:lvl7pPr lvl="6">
              <a:lnSpc>
                <a:spcPct val="115000"/>
              </a:lnSpc>
              <a:spcBef>
                <a:spcPts val="0"/>
              </a:spcBef>
              <a:spcAft>
                <a:spcPts val="1600"/>
              </a:spcAft>
              <a:buClr>
                <a:schemeClr val="dk2"/>
              </a:buClr>
              <a:buSzPts val="1400"/>
              <a:buChar char="●"/>
              <a:defRPr>
                <a:solidFill>
                  <a:schemeClr val="dk2"/>
                </a:solidFill>
              </a:defRPr>
            </a:lvl7pPr>
            <a:lvl8pPr lvl="7">
              <a:lnSpc>
                <a:spcPct val="115000"/>
              </a:lnSpc>
              <a:spcBef>
                <a:spcPts val="0"/>
              </a:spcBef>
              <a:spcAft>
                <a:spcPts val="1600"/>
              </a:spcAft>
              <a:buClr>
                <a:schemeClr val="dk2"/>
              </a:buClr>
              <a:buSzPts val="1400"/>
              <a:buChar char="○"/>
              <a:defRPr>
                <a:solidFill>
                  <a:schemeClr val="dk2"/>
                </a:solidFill>
              </a:defRPr>
            </a:lvl8pPr>
            <a:lvl9pPr lvl="8">
              <a:lnSpc>
                <a:spcPct val="115000"/>
              </a:lnSpc>
              <a:spcBef>
                <a:spcPts val="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rIns="91425" wrap="square" tIns="91425">
            <a:noAutofit/>
          </a:bodyPr>
          <a:lstStyle/>
          <a:p>
            <a:pPr indent="0" lvl="0" mar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000000"/>
        </a:solidFill>
      </p:bgPr>
    </p:bg>
    <p:spTree>
      <p:nvGrpSpPr>
        <p:cNvPr id="50" name="Shape 50"/>
        <p:cNvGrpSpPr/>
        <p:nvPr/>
      </p:nvGrpSpPr>
      <p:grpSpPr>
        <a:xfrm>
          <a:off x="0" y="0"/>
          <a:ext cx="0" cy="0"/>
          <a:chOff x="0" y="0"/>
          <a:chExt cx="0" cy="0"/>
        </a:xfrm>
      </p:grpSpPr>
      <p:sp>
        <p:nvSpPr>
          <p:cNvPr id="51" name="Shape 51"/>
          <p:cNvSpPr txBox="1"/>
          <p:nvPr>
            <p:ph type="title"/>
          </p:nvPr>
        </p:nvSpPr>
        <p:spPr>
          <a:xfrm>
            <a:off x="669727" y="133945"/>
            <a:ext cx="7804547" cy="1138535"/>
          </a:xfrm>
          <a:prstGeom prst="rect">
            <a:avLst/>
          </a:prstGeom>
          <a:noFill/>
          <a:ln>
            <a:noFill/>
          </a:ln>
        </p:spPr>
        <p:txBody>
          <a:bodyPr anchorCtr="0" anchor="ctr" bIns="58925" lIns="58925" rIns="58925" wrap="square" tIns="58925"/>
          <a:lstStyle>
            <a:lvl1pPr indent="0" lvl="0"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1pPr>
            <a:lvl2pPr indent="152400" lvl="1"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2pPr>
            <a:lvl3pPr indent="292100" lvl="2"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3pPr>
            <a:lvl4pPr indent="444500" lvl="3"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4pPr>
            <a:lvl5pPr indent="584200" lvl="4"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5pPr>
            <a:lvl6pPr indent="736600" lvl="5"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6pPr>
            <a:lvl7pPr indent="889000" lvl="6"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7pPr>
            <a:lvl8pPr indent="1028700" lvl="7"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8pPr>
            <a:lvl9pPr indent="1181100" lvl="8" marL="0" marR="0" rtl="0" algn="ctr">
              <a:lnSpc>
                <a:spcPct val="100000"/>
              </a:lnSpc>
              <a:spcBef>
                <a:spcPts val="0"/>
              </a:spcBef>
              <a:spcAft>
                <a:spcPts val="0"/>
              </a:spcAft>
              <a:buClr>
                <a:srgbClr val="FFFFFF"/>
              </a:buClr>
              <a:buSzPts val="900"/>
              <a:buFont typeface="Arial"/>
              <a:buNone/>
              <a:defRPr b="0" i="0" sz="5200" u="none" cap="none" strike="noStrike">
                <a:solidFill>
                  <a:srgbClr val="FFFFFF"/>
                </a:solidFill>
                <a:latin typeface="Arial"/>
                <a:ea typeface="Arial"/>
                <a:cs typeface="Arial"/>
                <a:sym typeface="Arial"/>
              </a:defRPr>
            </a:lvl9pPr>
          </a:lstStyle>
          <a:p/>
        </p:txBody>
      </p:sp>
      <p:sp>
        <p:nvSpPr>
          <p:cNvPr id="52" name="Shape 52"/>
          <p:cNvSpPr txBox="1"/>
          <p:nvPr>
            <p:ph idx="1" type="body"/>
          </p:nvPr>
        </p:nvSpPr>
        <p:spPr>
          <a:xfrm>
            <a:off x="669727" y="1366242"/>
            <a:ext cx="7804547" cy="3315146"/>
          </a:xfrm>
          <a:prstGeom prst="rect">
            <a:avLst/>
          </a:prstGeom>
          <a:noFill/>
          <a:ln>
            <a:noFill/>
          </a:ln>
        </p:spPr>
        <p:txBody>
          <a:bodyPr anchorCtr="0" anchor="ctr" bIns="58925" lIns="58925" rIns="58925" wrap="square" tIns="58925"/>
          <a:lstStyle>
            <a:lvl1pPr indent="-177800" lvl="0" marL="292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1pPr>
            <a:lvl2pPr indent="-165100" lvl="1" marL="571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2pPr>
            <a:lvl3pPr indent="-177800" lvl="2" marL="863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3pPr>
            <a:lvl4pPr indent="-165100" lvl="3" marL="1143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4pPr>
            <a:lvl5pPr indent="-177800" lvl="4" marL="1435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5pPr>
            <a:lvl6pPr indent="-165100" lvl="5" marL="17145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6pPr>
            <a:lvl7pPr indent="-165100" lvl="6" marL="20066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7pPr>
            <a:lvl8pPr indent="-165100" lvl="7" marL="22860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8pPr>
            <a:lvl9pPr indent="-165100" lvl="8" marL="2578100" marR="0" rtl="0" algn="l">
              <a:lnSpc>
                <a:spcPct val="100000"/>
              </a:lnSpc>
              <a:spcBef>
                <a:spcPts val="2700"/>
              </a:spcBef>
              <a:spcAft>
                <a:spcPts val="0"/>
              </a:spcAft>
              <a:buClr>
                <a:srgbClr val="FFFFFF"/>
              </a:buClr>
              <a:buSzPts val="1800"/>
              <a:buFont typeface="Arial"/>
              <a:buChar char="•"/>
              <a:defRPr b="0" i="0" sz="2400" u="none" cap="none" strike="noStrike">
                <a:solidFill>
                  <a:srgbClr val="FFFFFF"/>
                </a:solidFill>
                <a:latin typeface="Arial"/>
                <a:ea typeface="Arial"/>
                <a:cs typeface="Arial"/>
                <a:sym typeface="Arial"/>
              </a:defRPr>
            </a:lvl9pPr>
          </a:lstStyle>
          <a:p/>
        </p:txBody>
      </p:sp>
      <p:sp>
        <p:nvSpPr>
          <p:cNvPr id="53" name="Shape 53"/>
          <p:cNvSpPr txBox="1"/>
          <p:nvPr>
            <p:ph idx="12" type="sldNum"/>
          </p:nvPr>
        </p:nvSpPr>
        <p:spPr>
          <a:xfrm>
            <a:off x="4437983" y="4882307"/>
            <a:ext cx="259104" cy="200918"/>
          </a:xfrm>
          <a:prstGeom prst="rect">
            <a:avLst/>
          </a:prstGeom>
          <a:noFill/>
          <a:ln>
            <a:noFill/>
          </a:ln>
        </p:spPr>
        <p:txBody>
          <a:bodyPr anchorCtr="0" anchor="t"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fld id="{00000000-1234-1234-1234-123412341234}" type="slidenum">
              <a:rPr b="0" i="0" lang="en" sz="1200" u="none" cap="none" strike="noStrike">
                <a:solidFill>
                  <a:srgbClr val="FFFFFF"/>
                </a:solidFill>
                <a:latin typeface="Helvetica Neue"/>
                <a:ea typeface="Helvetica Neue"/>
                <a:cs typeface="Helvetica Neue"/>
                <a:sym typeface="Helvetica Neue"/>
              </a:rPr>
              <a:t>‹#›</a:t>
            </a:fld>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hyperlink" Target="https://github.com/SOASTA/boomerang" TargetMode="External"/><Relationship Id="rId6" Type="http://schemas.openxmlformats.org/officeDocument/2006/relationships/hyperlink" Target="http://www.soasta.com/mpulse" TargetMode="External"/><Relationship Id="rId7" Type="http://schemas.openxmlformats.org/officeDocument/2006/relationships/hyperlink" Target="https://github.com/SOASTA/measuring-continuity" TargetMode="External"/><Relationship Id="rId8"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hyperlink" Target="https://w3c.github.io/perf-security-privacy/"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 Id="rId3"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 Id="rId3" Type="http://schemas.openxmlformats.org/officeDocument/2006/relationships/image" Target="../media/image9.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hyperlink" Target="https://github.com/SOASTA/boomerang"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 Id="rId3" Type="http://schemas.openxmlformats.org/officeDocument/2006/relationships/image" Target="../media/image1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 Id="rId3" Type="http://schemas.openxmlformats.org/officeDocument/2006/relationships/image" Target="../media/image13.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11.gif"/><Relationship Id="rId4" Type="http://schemas.openxmlformats.org/officeDocument/2006/relationships/hyperlink" Target="https://blog.fullstory.com/moar-magic-announcing-rage-error-and-dead-clicks-1f19e50a1421" TargetMode="External"/><Relationship Id="rId5" Type="http://schemas.openxmlformats.org/officeDocument/2006/relationships/hyperlink" Target="https://blog.fullstory.com/@caitlinbrett?source=post_header_lockup"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hyperlink" Target="http://www.youtube.com/watch?v=yVB49ULYNJY" TargetMode="External"/><Relationship Id="rId4" Type="http://schemas.openxmlformats.org/officeDocument/2006/relationships/image" Target="../media/image1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 Id="rId3"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 Id="rId3" Type="http://schemas.openxmlformats.org/officeDocument/2006/relationships/image" Target="../media/image1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 Id="rId3" Type="http://schemas.openxmlformats.org/officeDocument/2006/relationships/hyperlink" Target="https://webgazer.cs.brown.edu/" TargetMode="External"/><Relationship Id="rId4" Type="http://schemas.openxmlformats.org/officeDocument/2006/relationships/image" Target="../media/image16.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 Id="rId3" Type="http://schemas.openxmlformats.org/officeDocument/2006/relationships/hyperlink" Target="https://webgazer.cs.brown.edu/" TargetMode="External"/><Relationship Id="rId4" Type="http://schemas.openxmlformats.org/officeDocument/2006/relationships/image" Target="../media/image1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 Id="rId3" Type="http://schemas.openxmlformats.org/officeDocument/2006/relationships/hyperlink" Target="http://ifaq.wap.org/computers/mrml.html" TargetMode="External"/><Relationship Id="rId4" Type="http://schemas.openxmlformats.org/officeDocument/2006/relationships/image" Target="../media/image15.png"/></Relationships>
</file>

<file path=ppt/slides/_rels/slide47.xml.rels><?xml version="1.0" encoding="UTF-8" standalone="yes"?><Relationships xmlns="http://schemas.openxmlformats.org/package/2006/relationships"><Relationship Id="rId20" Type="http://schemas.openxmlformats.org/officeDocument/2006/relationships/hyperlink" Target="https://github.com/SOASTA/measuring-continuity" TargetMode="External"/><Relationship Id="rId11" Type="http://schemas.openxmlformats.org/officeDocument/2006/relationships/hyperlink" Target="https://wicg.github.io/IntersectionObserver/" TargetMode="External"/><Relationship Id="rId10" Type="http://schemas.openxmlformats.org/officeDocument/2006/relationships/hyperlink" Target="https://developers.google.com/web/updates/2015/08/using-requestidlecallback" TargetMode="External"/><Relationship Id="rId13" Type="http://schemas.openxmlformats.org/officeDocument/2006/relationships/hyperlink" Target="https://www.w3.org/TR/resource-timing/" TargetMode="External"/><Relationship Id="rId12" Type="http://schemas.openxmlformats.org/officeDocument/2006/relationships/hyperlink" Target="https://wiki.whatwg.org/wiki/Video_Metrics" TargetMode="External"/><Relationship Id="rId1" Type="http://schemas.openxmlformats.org/officeDocument/2006/relationships/slideLayout" Target="../slideLayouts/slideLayout12.xml"/><Relationship Id="rId2" Type="http://schemas.openxmlformats.org/officeDocument/2006/relationships/notesSlide" Target="../notesSlides/notesSlide47.xml"/><Relationship Id="rId3" Type="http://schemas.openxmlformats.org/officeDocument/2006/relationships/hyperlink" Target="http://blog.fullstory.com/2015/12/reducing-ux-rage-with-fullstorys-rage-clicks/" TargetMode="External"/><Relationship Id="rId4" Type="http://schemas.openxmlformats.org/officeDocument/2006/relationships/hyperlink" Target="http://www.telegraph.co.uk/technology/news/12050481/Websites-could-read-emotions-by-seeing-how-fast-you-move-your-mouse.html" TargetMode="External"/><Relationship Id="rId9" Type="http://schemas.openxmlformats.org/officeDocument/2006/relationships/hyperlink" Target="https://developer.mozilla.org/en-US/docs/Web/API/window/requestAnimationFrame" TargetMode="External"/><Relationship Id="rId15" Type="http://schemas.openxmlformats.org/officeDocument/2006/relationships/hyperlink" Target="https://webperf.ninja/2015/jank-meter/" TargetMode="External"/><Relationship Id="rId14" Type="http://schemas.openxmlformats.org/officeDocument/2006/relationships/hyperlink" Target="http://calendar.perfplanet.com/2013/the-runtime-performance-checklist/" TargetMode="External"/><Relationship Id="rId17" Type="http://schemas.openxmlformats.org/officeDocument/2006/relationships/hyperlink" Target="https://w3c.github.io/perf-security-privacy/" TargetMode="External"/><Relationship Id="rId16" Type="http://schemas.openxmlformats.org/officeDocument/2006/relationships/hyperlink" Target="https://docs.google.com/document/d/1K-mKOqiUiSjgZTEscBLjtjd6E67oiK8H2ztOiq5tigk/pub" TargetMode="External"/><Relationship Id="rId5" Type="http://schemas.openxmlformats.org/officeDocument/2006/relationships/hyperlink" Target="http://blog.chartbeat.com/2013/08/12/scroll-behavior-across-the-web/" TargetMode="External"/><Relationship Id="rId19" Type="http://schemas.openxmlformats.org/officeDocument/2006/relationships/hyperlink" Target="https://css-tricks.com/debouncing-throttling-explained-examples/" TargetMode="External"/><Relationship Id="rId6" Type="http://schemas.openxmlformats.org/officeDocument/2006/relationships/hyperlink" Target="http://webgazer.cs.brown.edu/" TargetMode="External"/><Relationship Id="rId18" Type="http://schemas.openxmlformats.org/officeDocument/2006/relationships/hyperlink" Target="https://docs.google.com/document/d/1vKNGim07lvPCYL1ctiNss1BqhjfE49t6LwZkwoTkeXU/mobilebasic" TargetMode="External"/><Relationship Id="rId7" Type="http://schemas.openxmlformats.org/officeDocument/2006/relationships/hyperlink" Target="http://webkay.robinlinus.com/" TargetMode="External"/><Relationship Id="rId8" Type="http://schemas.openxmlformats.org/officeDocument/2006/relationships/hyperlink" Target="https://wiki.whatwg.org/wiki/Link_prerender_events"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hyperlink" Target="https://www.flickr.com/photos/25084516@N03/4317148060/" TargetMode="External"/><Relationship Id="rId4" Type="http://schemas.openxmlformats.org/officeDocument/2006/relationships/hyperlink" Target="https://www.flickr.com/photos/auntiep/360764980/" TargetMode="External"/><Relationship Id="rId5" Type="http://schemas.openxmlformats.org/officeDocument/2006/relationships/hyperlink" Target="https://www.flickr.com/photos/kplawver/1903240219/"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xml"/><Relationship Id="rId3" Type="http://schemas.openxmlformats.org/officeDocument/2006/relationships/image" Target="../media/image6.jpg"/><Relationship Id="rId4" Type="http://schemas.openxmlformats.org/officeDocument/2006/relationships/image" Target="../media/image5.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hyperlink" Target="https://github.com/SOASTA/boomerang" TargetMode="External"/><Relationship Id="rId6" Type="http://schemas.openxmlformats.org/officeDocument/2006/relationships/hyperlink" Target="http://www.soasta.com/mpulse" TargetMode="External"/><Relationship Id="rId7" Type="http://schemas.openxmlformats.org/officeDocument/2006/relationships/hyperlink" Target="https://github.com/SOASTA/measuring-continuity" TargetMode="External"/><Relationship Id="rId8"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pic>
        <p:nvPicPr>
          <p:cNvPr id="120" name="Shape 120"/>
          <p:cNvPicPr preferRelativeResize="0"/>
          <p:nvPr/>
        </p:nvPicPr>
        <p:blipFill>
          <a:blip r:embed="rId3">
            <a:alphaModFix/>
          </a:blip>
          <a:stretch>
            <a:fillRect/>
          </a:stretch>
        </p:blipFill>
        <p:spPr>
          <a:xfrm>
            <a:off x="0" y="0"/>
            <a:ext cx="3139450" cy="3392525"/>
          </a:xfrm>
          <a:prstGeom prst="rect">
            <a:avLst/>
          </a:prstGeom>
          <a:noFill/>
          <a:ln>
            <a:noFill/>
          </a:ln>
        </p:spPr>
      </p:pic>
      <p:pic>
        <p:nvPicPr>
          <p:cNvPr id="121" name="Shape 121"/>
          <p:cNvPicPr preferRelativeResize="0"/>
          <p:nvPr/>
        </p:nvPicPr>
        <p:blipFill>
          <a:blip r:embed="rId4">
            <a:alphaModFix/>
          </a:blip>
          <a:stretch>
            <a:fillRect/>
          </a:stretch>
        </p:blipFill>
        <p:spPr>
          <a:xfrm>
            <a:off x="5751475" y="0"/>
            <a:ext cx="3392525" cy="3392525"/>
          </a:xfrm>
          <a:prstGeom prst="rect">
            <a:avLst/>
          </a:prstGeom>
          <a:noFill/>
          <a:ln>
            <a:noFill/>
          </a:ln>
        </p:spPr>
      </p:pic>
      <p:sp>
        <p:nvSpPr>
          <p:cNvPr id="122" name="Shape 122"/>
          <p:cNvSpPr txBox="1"/>
          <p:nvPr/>
        </p:nvSpPr>
        <p:spPr>
          <a:xfrm>
            <a:off x="118550" y="3529325"/>
            <a:ext cx="2115900" cy="684000"/>
          </a:xfrm>
          <a:prstGeom prst="rect">
            <a:avLst/>
          </a:prstGeom>
          <a:noFill/>
          <a:ln>
            <a:noFill/>
          </a:ln>
        </p:spPr>
        <p:txBody>
          <a:bodyPr anchorCtr="0" anchor="t" bIns="91425" lIns="91425" rIns="91425" wrap="square" tIns="91425">
            <a:noAutofit/>
          </a:bodyPr>
          <a:lstStyle/>
          <a:p>
            <a:pPr indent="0" lvl="0" marL="0">
              <a:spcBef>
                <a:spcPts val="0"/>
              </a:spcBef>
              <a:buNone/>
            </a:pPr>
            <a:r>
              <a:rPr lang="en">
                <a:solidFill>
                  <a:srgbClr val="FFFFFF"/>
                </a:solidFill>
                <a:latin typeface="Trebuchet MS"/>
                <a:ea typeface="Trebuchet MS"/>
                <a:cs typeface="Trebuchet MS"/>
                <a:sym typeface="Trebuchet MS"/>
              </a:rPr>
              <a:t>Philip Tellis</a:t>
            </a:r>
          </a:p>
          <a:p>
            <a:pPr indent="0" lvl="0" marL="0">
              <a:spcBef>
                <a:spcPts val="0"/>
              </a:spcBef>
              <a:buNone/>
            </a:pPr>
            <a:r>
              <a:rPr lang="en">
                <a:solidFill>
                  <a:srgbClr val="FFFFFF"/>
                </a:solidFill>
                <a:latin typeface="Trebuchet MS"/>
                <a:ea typeface="Trebuchet MS"/>
                <a:cs typeface="Trebuchet MS"/>
                <a:sym typeface="Trebuchet MS"/>
              </a:rPr>
              <a:t>@bluesmoon</a:t>
            </a:r>
          </a:p>
        </p:txBody>
      </p:sp>
      <p:sp>
        <p:nvSpPr>
          <p:cNvPr id="123" name="Shape 123"/>
          <p:cNvSpPr txBox="1"/>
          <p:nvPr/>
        </p:nvSpPr>
        <p:spPr>
          <a:xfrm>
            <a:off x="6873625" y="3529325"/>
            <a:ext cx="2115900" cy="684000"/>
          </a:xfrm>
          <a:prstGeom prst="rect">
            <a:avLst/>
          </a:prstGeom>
          <a:noFill/>
          <a:ln>
            <a:noFill/>
          </a:ln>
        </p:spPr>
        <p:txBody>
          <a:bodyPr anchorCtr="0" anchor="t" bIns="91425" lIns="91425" rIns="91425" wrap="square" tIns="91425">
            <a:noAutofit/>
          </a:bodyPr>
          <a:lstStyle/>
          <a:p>
            <a:pPr indent="0" lvl="0" marL="0" rtl="0" algn="r">
              <a:spcBef>
                <a:spcPts val="0"/>
              </a:spcBef>
              <a:buNone/>
            </a:pPr>
            <a:r>
              <a:rPr lang="en">
                <a:solidFill>
                  <a:srgbClr val="FFFFFF"/>
                </a:solidFill>
                <a:latin typeface="Trebuchet MS"/>
                <a:ea typeface="Trebuchet MS"/>
                <a:cs typeface="Trebuchet MS"/>
                <a:sym typeface="Trebuchet MS"/>
              </a:rPr>
              <a:t>Nic Jansma</a:t>
            </a:r>
          </a:p>
          <a:p>
            <a:pPr indent="0" lvl="0" marL="0" rtl="0" algn="r">
              <a:spcBef>
                <a:spcPts val="0"/>
              </a:spcBef>
              <a:buNone/>
            </a:pPr>
            <a:r>
              <a:rPr lang="en">
                <a:solidFill>
                  <a:srgbClr val="FFFFFF"/>
                </a:solidFill>
                <a:latin typeface="Trebuchet MS"/>
                <a:ea typeface="Trebuchet MS"/>
                <a:cs typeface="Trebuchet MS"/>
                <a:sym typeface="Trebuchet MS"/>
              </a:rPr>
              <a:t>@nicj</a:t>
            </a:r>
          </a:p>
        </p:txBody>
      </p:sp>
      <p:sp>
        <p:nvSpPr>
          <p:cNvPr id="124" name="Shape 124"/>
          <p:cNvSpPr txBox="1"/>
          <p:nvPr/>
        </p:nvSpPr>
        <p:spPr>
          <a:xfrm>
            <a:off x="3529200" y="3939725"/>
            <a:ext cx="5614800" cy="829800"/>
          </a:xfrm>
          <a:prstGeom prst="rect">
            <a:avLst/>
          </a:prstGeom>
          <a:noFill/>
          <a:ln>
            <a:noFill/>
          </a:ln>
        </p:spPr>
        <p:txBody>
          <a:bodyPr anchorCtr="0" anchor="t" bIns="91425" lIns="91425" rIns="91425" wrap="square" tIns="91425">
            <a:noAutofit/>
          </a:bodyPr>
          <a:lstStyle/>
          <a:p>
            <a:pPr indent="0" lvl="0" marL="0" rtl="0">
              <a:spcBef>
                <a:spcPts val="0"/>
              </a:spcBef>
              <a:buNone/>
            </a:pPr>
            <a:r>
              <a:rPr lang="en" sz="1200" u="sng">
                <a:solidFill>
                  <a:srgbClr val="FFFFFF"/>
                </a:solidFill>
                <a:latin typeface="Ubuntu Condensed"/>
                <a:ea typeface="Ubuntu Condensed"/>
                <a:cs typeface="Ubuntu Condensed"/>
                <a:sym typeface="Ubuntu Condensed"/>
                <a:hlinkClick r:id="rId5"/>
              </a:rPr>
              <a:t>https://github.com/SOASTA/boomerang</a:t>
            </a:r>
          </a:p>
          <a:p>
            <a:pPr indent="0" lvl="0" marL="0" rtl="0">
              <a:spcBef>
                <a:spcPts val="0"/>
              </a:spcBef>
              <a:buNone/>
            </a:pPr>
            <a:r>
              <a:t/>
            </a:r>
            <a:endParaRPr sz="1200">
              <a:solidFill>
                <a:srgbClr val="FFFFFF"/>
              </a:solidFill>
              <a:latin typeface="Ubuntu Condensed"/>
              <a:ea typeface="Ubuntu Condensed"/>
              <a:cs typeface="Ubuntu Condensed"/>
              <a:sym typeface="Ubuntu Condensed"/>
            </a:endParaRPr>
          </a:p>
          <a:p>
            <a:pPr indent="0" lvl="0" marL="0">
              <a:spcBef>
                <a:spcPts val="0"/>
              </a:spcBef>
              <a:buNone/>
            </a:pPr>
            <a:r>
              <a:rPr lang="en" sz="1200" u="sng">
                <a:solidFill>
                  <a:srgbClr val="FFFFFF"/>
                </a:solidFill>
                <a:latin typeface="Ubuntu Condensed"/>
                <a:ea typeface="Ubuntu Condensed"/>
                <a:cs typeface="Ubuntu Condensed"/>
                <a:sym typeface="Ubuntu Condensed"/>
                <a:hlinkClick r:id="rId6"/>
              </a:rPr>
              <a:t>http://www.soasta.com/mpulse</a:t>
            </a:r>
          </a:p>
          <a:p>
            <a:pPr indent="0" lvl="0" marL="0">
              <a:spcBef>
                <a:spcPts val="0"/>
              </a:spcBef>
              <a:buNone/>
            </a:pPr>
            <a:r>
              <a:t/>
            </a:r>
            <a:endParaRPr sz="1200">
              <a:solidFill>
                <a:srgbClr val="FFFFFF"/>
              </a:solidFill>
              <a:latin typeface="Ubuntu Condensed"/>
              <a:ea typeface="Ubuntu Condensed"/>
              <a:cs typeface="Ubuntu Condensed"/>
              <a:sym typeface="Ubuntu Condensed"/>
            </a:endParaRPr>
          </a:p>
          <a:p>
            <a:pPr indent="0" lvl="0" marL="0" rtl="0">
              <a:spcBef>
                <a:spcPts val="0"/>
              </a:spcBef>
              <a:buNone/>
            </a:pPr>
            <a:r>
              <a:rPr lang="en" sz="1200" u="sng">
                <a:solidFill>
                  <a:srgbClr val="FFFFFF"/>
                </a:solidFill>
                <a:latin typeface="Ubuntu Condensed"/>
                <a:ea typeface="Ubuntu Condensed"/>
                <a:cs typeface="Ubuntu Condensed"/>
                <a:sym typeface="Ubuntu Condensed"/>
                <a:hlinkClick r:id="rId7"/>
              </a:rPr>
              <a:t>https://github.com/SOASTA/measuring-continuity</a:t>
            </a:r>
          </a:p>
        </p:txBody>
      </p:sp>
      <p:pic>
        <p:nvPicPr>
          <p:cNvPr id="125" name="Shape 125"/>
          <p:cNvPicPr preferRelativeResize="0"/>
          <p:nvPr/>
        </p:nvPicPr>
        <p:blipFill>
          <a:blip r:embed="rId8">
            <a:alphaModFix/>
          </a:blip>
          <a:stretch>
            <a:fillRect/>
          </a:stretch>
        </p:blipFill>
        <p:spPr>
          <a:xfrm>
            <a:off x="118538" y="4641113"/>
            <a:ext cx="2562225" cy="4476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Shape 190"/>
          <p:cNvSpPr txBox="1"/>
          <p:nvPr/>
        </p:nvSpPr>
        <p:spPr>
          <a:xfrm>
            <a:off x="263775" y="1109375"/>
            <a:ext cx="8543400" cy="3770400"/>
          </a:xfrm>
          <a:prstGeom prst="rect">
            <a:avLst/>
          </a:prstGeom>
          <a:noFill/>
          <a:ln>
            <a:noFill/>
          </a:ln>
        </p:spPr>
        <p:txBody>
          <a:bodyPr anchorCtr="0" anchor="t" bIns="91425" lIns="91425" rIns="91425" wrap="square" tIns="91425">
            <a:noAutofit/>
          </a:bodyPr>
          <a:lstStyle/>
          <a:p>
            <a:pPr indent="0" lvl="0" marL="0" rtl="0">
              <a:spcBef>
                <a:spcPts val="0"/>
              </a:spcBef>
              <a:buNone/>
            </a:pPr>
            <a:r>
              <a:rPr i="1" lang="en" sz="2400">
                <a:solidFill>
                  <a:srgbClr val="FFFFFF"/>
                </a:solidFill>
                <a:latin typeface="EB Garamond"/>
                <a:ea typeface="EB Garamond"/>
                <a:cs typeface="EB Garamond"/>
                <a:sym typeface="EB Garamond"/>
              </a:rPr>
              <a:t>“The fact that something is </a:t>
            </a:r>
            <a:r>
              <a:rPr i="1" lang="en" sz="2400">
                <a:solidFill>
                  <a:srgbClr val="6FA8DC"/>
                </a:solidFill>
                <a:latin typeface="EB Garamond"/>
                <a:ea typeface="EB Garamond"/>
                <a:cs typeface="EB Garamond"/>
                <a:sym typeface="EB Garamond"/>
              </a:rPr>
              <a:t>possible</a:t>
            </a:r>
            <a:r>
              <a:rPr i="1" lang="en" sz="2400">
                <a:solidFill>
                  <a:srgbClr val="FFFFFF"/>
                </a:solidFill>
                <a:latin typeface="EB Garamond"/>
                <a:ea typeface="EB Garamond"/>
                <a:cs typeface="EB Garamond"/>
                <a:sym typeface="EB Garamond"/>
              </a:rPr>
              <a:t> to measure, and may even be highly </a:t>
            </a:r>
            <a:r>
              <a:rPr i="1" lang="en" sz="2400">
                <a:solidFill>
                  <a:srgbClr val="6FA8DC"/>
                </a:solidFill>
                <a:latin typeface="EB Garamond"/>
                <a:ea typeface="EB Garamond"/>
                <a:cs typeface="EB Garamond"/>
                <a:sym typeface="EB Garamond"/>
              </a:rPr>
              <a:t>desirable</a:t>
            </a:r>
            <a:r>
              <a:rPr i="1" lang="en" sz="2400">
                <a:solidFill>
                  <a:srgbClr val="FFFFFF"/>
                </a:solidFill>
                <a:latin typeface="EB Garamond"/>
                <a:ea typeface="EB Garamond"/>
                <a:cs typeface="EB Garamond"/>
                <a:sym typeface="EB Garamond"/>
              </a:rPr>
              <a:t> and </a:t>
            </a:r>
            <a:r>
              <a:rPr i="1" lang="en" sz="2400">
                <a:solidFill>
                  <a:srgbClr val="6FA8DC"/>
                </a:solidFill>
                <a:latin typeface="EB Garamond"/>
                <a:ea typeface="EB Garamond"/>
                <a:cs typeface="EB Garamond"/>
                <a:sym typeface="EB Garamond"/>
              </a:rPr>
              <a:t>useful</a:t>
            </a:r>
            <a:r>
              <a:rPr i="1" lang="en" sz="2400">
                <a:solidFill>
                  <a:srgbClr val="FFFFFF"/>
                </a:solidFill>
                <a:latin typeface="EB Garamond"/>
                <a:ea typeface="EB Garamond"/>
                <a:cs typeface="EB Garamond"/>
                <a:sym typeface="EB Garamond"/>
              </a:rPr>
              <a:t> to expose to developers, does not mean that it can be exposed as runtime JavaScript API in the browser, due to various </a:t>
            </a:r>
            <a:r>
              <a:rPr i="1" lang="en" sz="2400">
                <a:solidFill>
                  <a:srgbClr val="FF7F8B"/>
                </a:solidFill>
                <a:latin typeface="EB Garamond"/>
                <a:ea typeface="EB Garamond"/>
                <a:cs typeface="EB Garamond"/>
                <a:sym typeface="EB Garamond"/>
              </a:rPr>
              <a:t>privacy</a:t>
            </a:r>
            <a:r>
              <a:rPr i="1" lang="en" sz="2400">
                <a:solidFill>
                  <a:srgbClr val="FFFFFF"/>
                </a:solidFill>
                <a:latin typeface="EB Garamond"/>
                <a:ea typeface="EB Garamond"/>
                <a:cs typeface="EB Garamond"/>
                <a:sym typeface="EB Garamond"/>
              </a:rPr>
              <a:t> and </a:t>
            </a:r>
            <a:r>
              <a:rPr i="1" lang="en" sz="2400">
                <a:solidFill>
                  <a:srgbClr val="FF7F8B"/>
                </a:solidFill>
                <a:latin typeface="EB Garamond"/>
                <a:ea typeface="EB Garamond"/>
                <a:cs typeface="EB Garamond"/>
                <a:sym typeface="EB Garamond"/>
              </a:rPr>
              <a:t>security</a:t>
            </a:r>
            <a:r>
              <a:rPr i="1" lang="en" sz="2400">
                <a:solidFill>
                  <a:srgbClr val="FFFFFF"/>
                </a:solidFill>
                <a:latin typeface="EB Garamond"/>
                <a:ea typeface="EB Garamond"/>
                <a:cs typeface="EB Garamond"/>
                <a:sym typeface="EB Garamond"/>
              </a:rPr>
              <a:t> constraints”</a:t>
            </a:r>
          </a:p>
          <a:p>
            <a:pPr indent="0" lvl="0" marL="0" rtl="0" algn="ctr">
              <a:spcBef>
                <a:spcPts val="0"/>
              </a:spcBef>
              <a:buNone/>
            </a:pPr>
            <a:r>
              <a:t/>
            </a:r>
            <a:endParaRPr i="1" sz="2400">
              <a:solidFill>
                <a:srgbClr val="FFFFFF"/>
              </a:solidFill>
            </a:endParaRPr>
          </a:p>
          <a:p>
            <a:pPr indent="0" lvl="0" marL="0" rtl="0" algn="ctr">
              <a:spcBef>
                <a:spcPts val="0"/>
              </a:spcBef>
              <a:buNone/>
            </a:pPr>
            <a:r>
              <a:t/>
            </a:r>
            <a:endParaRPr i="1" sz="2400">
              <a:solidFill>
                <a:srgbClr val="FFFFFF"/>
              </a:solidFill>
            </a:endParaRPr>
          </a:p>
          <a:p>
            <a:pPr indent="0" lvl="0" marL="0" rtl="0" algn="r">
              <a:spcBef>
                <a:spcPts val="0"/>
              </a:spcBef>
              <a:buNone/>
            </a:pPr>
            <a:r>
              <a:rPr lang="en" sz="2400">
                <a:solidFill>
                  <a:srgbClr val="FFFFFF"/>
                </a:solidFill>
                <a:latin typeface="Josefin Slab"/>
                <a:ea typeface="Josefin Slab"/>
                <a:cs typeface="Josefin Slab"/>
                <a:sym typeface="Josefin Slab"/>
              </a:rPr>
              <a:t>—</a:t>
            </a:r>
            <a:r>
              <a:rPr lang="en" sz="2400">
                <a:solidFill>
                  <a:srgbClr val="FFFFFF"/>
                </a:solidFill>
                <a:latin typeface="Josefin Slab"/>
                <a:ea typeface="Josefin Slab"/>
                <a:cs typeface="Josefin Slab"/>
                <a:sym typeface="Josefin Slab"/>
              </a:rPr>
              <a:t> Performance APIs, Security and Privacy</a:t>
            </a:r>
            <a:br>
              <a:rPr lang="en" sz="2400">
                <a:solidFill>
                  <a:srgbClr val="FFFFFF"/>
                </a:solidFill>
              </a:rPr>
            </a:br>
          </a:p>
          <a:p>
            <a:pPr indent="0" lvl="0" marL="0" rtl="0" algn="r">
              <a:spcBef>
                <a:spcPts val="0"/>
              </a:spcBef>
              <a:buNone/>
            </a:pPr>
            <a:r>
              <a:t/>
            </a:r>
            <a:endParaRPr sz="2400">
              <a:solidFill>
                <a:srgbClr val="FFFFFF"/>
              </a:solidFill>
            </a:endParaRPr>
          </a:p>
          <a:p>
            <a:pPr indent="0" lvl="0" marL="0" rtl="0" algn="r">
              <a:spcBef>
                <a:spcPts val="0"/>
              </a:spcBef>
              <a:buNone/>
            </a:pPr>
            <a:r>
              <a:rPr lang="en" sz="1800" u="sng">
                <a:solidFill>
                  <a:srgbClr val="FFFFFF"/>
                </a:solidFill>
                <a:latin typeface="Josefin Slab"/>
                <a:ea typeface="Josefin Slab"/>
                <a:cs typeface="Josefin Slab"/>
                <a:sym typeface="Josefin Slab"/>
                <a:hlinkClick r:id="rId3"/>
              </a:rPr>
              <a:t>https://w3c.github.io/perf-security-privacy/</a:t>
            </a:r>
          </a:p>
        </p:txBody>
      </p:sp>
      <p:sp>
        <p:nvSpPr>
          <p:cNvPr id="191" name="Shape 191"/>
          <p:cNvSpPr txBox="1"/>
          <p:nvPr>
            <p:ph type="title"/>
          </p:nvPr>
        </p:nvSpPr>
        <p:spPr>
          <a:xfrm>
            <a:off x="336921" y="133945"/>
            <a:ext cx="8470158" cy="77191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Developer Tools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pic>
        <p:nvPicPr>
          <p:cNvPr id="196" name="Shape 196"/>
          <p:cNvPicPr preferRelativeResize="0"/>
          <p:nvPr/>
        </p:nvPicPr>
        <p:blipFill rotWithShape="1">
          <a:blip r:embed="rId3">
            <a:alphaModFix amt="52000"/>
          </a:blip>
          <a:srcRect b="0" l="0" r="0" t="0"/>
          <a:stretch/>
        </p:blipFill>
        <p:spPr>
          <a:xfrm>
            <a:off x="336925" y="956762"/>
            <a:ext cx="8470200" cy="4047900"/>
          </a:xfrm>
          <a:prstGeom prst="rect">
            <a:avLst/>
          </a:prstGeom>
          <a:noFill/>
          <a:ln>
            <a:noFill/>
          </a:ln>
        </p:spPr>
      </p:pic>
      <p:sp>
        <p:nvSpPr>
          <p:cNvPr id="197" name="Shape 197"/>
          <p:cNvSpPr txBox="1"/>
          <p:nvPr>
            <p:ph type="title"/>
          </p:nvPr>
        </p:nvSpPr>
        <p:spPr>
          <a:xfrm>
            <a:off x="336921" y="133945"/>
            <a:ext cx="8470200" cy="7719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Continuity Metrics</a:t>
            </a:r>
          </a:p>
        </p:txBody>
      </p:sp>
      <p:pic>
        <p:nvPicPr>
          <p:cNvPr id="198" name="Shape 198"/>
          <p:cNvPicPr preferRelativeResize="0"/>
          <p:nvPr/>
        </p:nvPicPr>
        <p:blipFill rotWithShape="1">
          <a:blip r:embed="rId4">
            <a:alphaModFix/>
          </a:blip>
          <a:srcRect b="0" l="0" r="0" t="0"/>
          <a:stretch/>
        </p:blipFill>
        <p:spPr>
          <a:xfrm>
            <a:off x="3143101" y="2175450"/>
            <a:ext cx="2857800" cy="1201200"/>
          </a:xfrm>
          <a:prstGeom prst="rect">
            <a:avLst/>
          </a:prstGeom>
          <a:noFill/>
          <a:ln>
            <a:noFill/>
          </a:ln>
        </p:spPr>
      </p:pic>
      <p:cxnSp>
        <p:nvCxnSpPr>
          <p:cNvPr id="199" name="Shape 199"/>
          <p:cNvCxnSpPr>
            <a:stCxn id="200" idx="1"/>
            <a:endCxn id="198" idx="3"/>
          </p:cNvCxnSpPr>
          <p:nvPr/>
        </p:nvCxnSpPr>
        <p:spPr>
          <a:xfrm flipH="1">
            <a:off x="6000951" y="1669671"/>
            <a:ext cx="1113000" cy="1106400"/>
          </a:xfrm>
          <a:prstGeom prst="straightConnector1">
            <a:avLst/>
          </a:prstGeom>
          <a:noFill/>
          <a:ln cap="flat" cmpd="sng" w="28575">
            <a:solidFill>
              <a:srgbClr val="FF0000"/>
            </a:solidFill>
            <a:prstDash val="solid"/>
            <a:miter lim="8000"/>
            <a:headEnd len="med" w="med" type="none"/>
            <a:tailEnd len="lg" w="lg" type="triangle"/>
          </a:ln>
        </p:spPr>
      </p:cxnSp>
      <p:sp>
        <p:nvSpPr>
          <p:cNvPr id="200" name="Shape 200"/>
          <p:cNvSpPr/>
          <p:nvPr/>
        </p:nvSpPr>
        <p:spPr>
          <a:xfrm>
            <a:off x="7113951" y="1283721"/>
            <a:ext cx="1739400" cy="7719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Shape 205"/>
          <p:cNvSpPr txBox="1"/>
          <p:nvPr>
            <p:ph idx="1" type="body"/>
          </p:nvPr>
        </p:nvSpPr>
        <p:spPr>
          <a:xfrm>
            <a:off x="669727" y="558253"/>
            <a:ext cx="7804547" cy="4360365"/>
          </a:xfrm>
          <a:prstGeom prst="rect">
            <a:avLst/>
          </a:prstGeom>
          <a:noFill/>
          <a:ln>
            <a:noFill/>
          </a:ln>
        </p:spPr>
        <p:txBody>
          <a:bodyPr anchorCtr="0" anchor="ctr" bIns="32750" lIns="32750" rIns="32750" wrap="square" tIns="32750">
            <a:noAutofit/>
          </a:bodyPr>
          <a:lstStyle/>
          <a:p>
            <a:pPr indent="-330200" lvl="0" marL="457200" marR="0" rtl="0" algn="l">
              <a:lnSpc>
                <a:spcPct val="100000"/>
              </a:lnSpc>
              <a:spcBef>
                <a:spcPts val="0"/>
              </a:spcBef>
              <a:spcAft>
                <a:spcPts val="0"/>
              </a:spcAft>
              <a:buClr>
                <a:srgbClr val="FFFFFF"/>
              </a:buClr>
              <a:buSzPts val="1600"/>
              <a:buFont typeface="Consolas"/>
              <a:buChar char="•"/>
            </a:pPr>
            <a:r>
              <a:rPr b="0" i="0" lang="en" sz="1600" u="none" cap="none" strike="noStrike">
                <a:solidFill>
                  <a:srgbClr val="FFFFFF"/>
                </a:solidFill>
                <a:latin typeface="Consolas"/>
                <a:ea typeface="Consolas"/>
                <a:cs typeface="Consolas"/>
                <a:sym typeface="Consolas"/>
              </a:rPr>
              <a:t>requestAnimationFrame(callback)</a:t>
            </a:r>
          </a:p>
          <a:p>
            <a:pPr indent="-330200" lvl="0" marL="457200" marR="0" rtl="0" algn="l">
              <a:lnSpc>
                <a:spcPct val="100000"/>
              </a:lnSpc>
              <a:spcBef>
                <a:spcPts val="0"/>
              </a:spcBef>
              <a:spcAft>
                <a:spcPts val="0"/>
              </a:spcAft>
              <a:buClr>
                <a:srgbClr val="FFFFFF"/>
              </a:buClr>
              <a:buSzPts val="1600"/>
              <a:buFont typeface="Trebuchet MS"/>
              <a:buChar char="•"/>
            </a:pPr>
            <a:r>
              <a:rPr b="0" i="0" lang="en" sz="1600" u="none" cap="none" strike="noStrike">
                <a:solidFill>
                  <a:srgbClr val="FFFFFF"/>
                </a:solidFill>
                <a:latin typeface="Trebuchet MS"/>
                <a:ea typeface="Trebuchet MS"/>
                <a:cs typeface="Trebuchet MS"/>
                <a:sym typeface="Trebuchet MS"/>
              </a:rPr>
              <a:t>Callback is run before the next paint</a:t>
            </a:r>
            <a:br>
              <a:rPr b="0" i="0" lang="en" sz="1600" u="none" cap="none" strike="noStrike">
                <a:solidFill>
                  <a:srgbClr val="FFFFFF"/>
                </a:solidFill>
                <a:latin typeface="Arial"/>
                <a:ea typeface="Arial"/>
                <a:cs typeface="Arial"/>
                <a:sym typeface="Arial"/>
              </a:rPr>
            </a:br>
          </a:p>
          <a:p>
            <a:pPr indent="0" lvl="0" marL="0" marR="0" rtl="0" algn="l">
              <a:lnSpc>
                <a:spcPct val="100000"/>
              </a:lnSpc>
              <a:spcBef>
                <a:spcPts val="0"/>
              </a:spcBef>
              <a:spcAft>
                <a:spcPts val="0"/>
              </a:spcAft>
              <a:buClr>
                <a:srgbClr val="D9D8AF"/>
              </a:buClr>
              <a:buFont typeface="Consolas"/>
              <a:buNone/>
            </a:pPr>
            <a:r>
              <a:rPr b="0" i="0" lang="en" sz="1300" u="none" cap="none" strike="noStrike">
                <a:solidFill>
                  <a:srgbClr val="D9D8AF"/>
                </a:solidFill>
                <a:latin typeface="Consolas"/>
                <a:ea typeface="Consolas"/>
                <a:cs typeface="Consolas"/>
                <a:sym typeface="Consolas"/>
              </a:rPr>
              <a:t>   </a:t>
            </a:r>
            <a:r>
              <a:rPr b="0" i="0" lang="en" sz="1300" u="none" cap="none" strike="noStrike">
                <a:solidFill>
                  <a:srgbClr val="D9D8AF"/>
                </a:solidFill>
                <a:latin typeface="Consolas"/>
                <a:ea typeface="Consolas"/>
                <a:cs typeface="Consolas"/>
                <a:sym typeface="Consolas"/>
              </a:rPr>
              <a:t> </a:t>
            </a:r>
            <a:r>
              <a:rPr b="0" i="0" lang="en" sz="1300" u="none" cap="none" strike="noStrike">
                <a:solidFill>
                  <a:srgbClr val="D9D8AF"/>
                </a:solidFill>
                <a:latin typeface="Consolas"/>
                <a:ea typeface="Consolas"/>
                <a:cs typeface="Consolas"/>
                <a:sym typeface="Consolas"/>
              </a:rPr>
              <a:t>1</a:t>
            </a:r>
            <a:r>
              <a:rPr b="0" i="0" lang="en" sz="1200" u="none" cap="none" strike="noStrike">
                <a:solidFill>
                  <a:srgbClr val="D9D8AF"/>
                </a:solidFill>
                <a:latin typeface="Consolas"/>
                <a:ea typeface="Consolas"/>
                <a:cs typeface="Consolas"/>
                <a:sym typeface="Consolas"/>
              </a:rPr>
              <a:t> // total frames seen this second</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2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frames</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3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4 </a:t>
            </a:r>
            <a:r>
              <a:rPr b="1" i="0" lang="en" sz="1200" u="none" cap="none" strike="noStrike">
                <a:solidFill>
                  <a:srgbClr val="8FCCF2"/>
                </a:solidFill>
                <a:latin typeface="Consolas"/>
                <a:ea typeface="Consolas"/>
                <a:cs typeface="Consolas"/>
                <a:sym typeface="Consolas"/>
              </a:rPr>
              <a:t>function</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EB97F1"/>
                </a:solidFill>
                <a:latin typeface="Consolas"/>
                <a:ea typeface="Consolas"/>
                <a:cs typeface="Consolas"/>
                <a:sym typeface="Consolas"/>
              </a:rPr>
              <a:t>measureFps</a:t>
            </a:r>
            <a:r>
              <a:rPr b="0" i="0" lang="en" sz="12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5 </a:t>
            </a:r>
            <a:r>
              <a:rPr b="0" i="0" lang="en" sz="1200" u="none" cap="none" strike="noStrike">
                <a:solidFill>
                  <a:srgbClr val="D9D9D9"/>
                </a:solidFill>
                <a:latin typeface="Consolas"/>
                <a:ea typeface="Consolas"/>
                <a:cs typeface="Consolas"/>
                <a:sym typeface="Consolas"/>
              </a:rPr>
              <a:t>  frames++;</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6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7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8AF"/>
                </a:solidFill>
                <a:latin typeface="Consolas"/>
                <a:ea typeface="Consolas"/>
                <a:cs typeface="Consolas"/>
                <a:sym typeface="Consolas"/>
              </a:rPr>
              <a:t>// request a callback before the next frame</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8 </a:t>
            </a:r>
            <a:r>
              <a:rPr b="0" i="0" lang="en" sz="1200" u="none" cap="none" strike="noStrike">
                <a:solidFill>
                  <a:srgbClr val="D9D9D9"/>
                </a:solidFill>
                <a:latin typeface="Consolas"/>
                <a:ea typeface="Consolas"/>
                <a:cs typeface="Consolas"/>
                <a:sym typeface="Consolas"/>
              </a:rPr>
              <a:t>  window.</a:t>
            </a:r>
            <a:r>
              <a:rPr b="0" i="0" lang="en" sz="1200" u="none" cap="none" strike="noStrike">
                <a:solidFill>
                  <a:srgbClr val="EB97F1"/>
                </a:solidFill>
                <a:latin typeface="Consolas"/>
                <a:ea typeface="Consolas"/>
                <a:cs typeface="Consolas"/>
                <a:sym typeface="Consolas"/>
              </a:rPr>
              <a:t>requestAnimationFrame</a:t>
            </a:r>
            <a:r>
              <a:rPr b="0" i="0" lang="en" sz="1200" u="none" cap="none" strike="noStrike">
                <a:solidFill>
                  <a:srgbClr val="D9D9D9"/>
                </a:solidFill>
                <a:latin typeface="Consolas"/>
                <a:ea typeface="Consolas"/>
                <a:cs typeface="Consolas"/>
                <a:sym typeface="Consolas"/>
              </a:rPr>
              <a:t>(measureFps);</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9 </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10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11 // start measuring</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12 </a:t>
            </a:r>
            <a:r>
              <a:rPr b="0" i="0" lang="en" sz="1200" u="none" cap="none" strike="noStrike">
                <a:solidFill>
                  <a:srgbClr val="D9D9D9"/>
                </a:solidFill>
                <a:latin typeface="Consolas"/>
                <a:ea typeface="Consolas"/>
                <a:cs typeface="Consolas"/>
                <a:sym typeface="Consolas"/>
              </a:rPr>
              <a:t>window.</a:t>
            </a:r>
            <a:r>
              <a:rPr b="0" i="0" lang="en" sz="1200" u="none" cap="none" strike="noStrike">
                <a:solidFill>
                  <a:srgbClr val="EB97F1"/>
                </a:solidFill>
                <a:latin typeface="Consolas"/>
                <a:ea typeface="Consolas"/>
                <a:cs typeface="Consolas"/>
                <a:sym typeface="Consolas"/>
              </a:rPr>
              <a:t>requestAnimationFrame</a:t>
            </a:r>
            <a:r>
              <a:rPr b="0" i="0" lang="en" sz="1200" u="none" cap="none" strike="noStrike">
                <a:solidFill>
                  <a:srgbClr val="D9D9D9"/>
                </a:solidFill>
                <a:latin typeface="Consolas"/>
                <a:ea typeface="Consolas"/>
                <a:cs typeface="Consolas"/>
                <a:sym typeface="Consolas"/>
              </a:rPr>
              <a:t>(measureFps);</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13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14 // report on frame rate (FPS) once a second</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15 </a:t>
            </a:r>
            <a:r>
              <a:rPr b="0" i="0" lang="en" sz="1200" u="none" cap="none" strike="noStrike">
                <a:solidFill>
                  <a:srgbClr val="EB97F1"/>
                </a:solidFill>
                <a:latin typeface="Consolas"/>
                <a:ea typeface="Consolas"/>
                <a:cs typeface="Consolas"/>
                <a:sym typeface="Consolas"/>
              </a:rPr>
              <a:t>setInterval</a:t>
            </a:r>
            <a:r>
              <a:rPr b="0" i="0" lang="en" sz="1200" u="none" cap="none" strike="noStrike">
                <a:solidFill>
                  <a:srgbClr val="D9D9D9"/>
                </a:solidFill>
                <a:latin typeface="Consolas"/>
                <a:ea typeface="Consolas"/>
                <a:cs typeface="Consolas"/>
                <a:sym typeface="Consolas"/>
              </a:rPr>
              <a:t>(</a:t>
            </a:r>
            <a:r>
              <a:rPr b="1" i="0" lang="en" sz="1200" u="none" cap="none" strike="noStrike">
                <a:solidFill>
                  <a:srgbClr val="8FCCF2"/>
                </a:solidFill>
                <a:latin typeface="Consolas"/>
                <a:ea typeface="Consolas"/>
                <a:cs typeface="Consolas"/>
                <a:sym typeface="Consolas"/>
              </a:rPr>
              <a:t>function</a:t>
            </a:r>
            <a:r>
              <a:rPr b="0" i="0" lang="en" sz="12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16 </a:t>
            </a:r>
            <a:r>
              <a:rPr b="0" i="0" lang="en" sz="1200" u="none" cap="none" strike="noStrike">
                <a:solidFill>
                  <a:srgbClr val="D9D9D9"/>
                </a:solidFill>
                <a:latin typeface="Consolas"/>
                <a:ea typeface="Consolas"/>
                <a:cs typeface="Consolas"/>
                <a:sym typeface="Consolas"/>
              </a:rPr>
              <a:t>  console.</a:t>
            </a:r>
            <a:r>
              <a:rPr b="0" i="0" lang="en" sz="1200" u="none" cap="none" strike="noStrike">
                <a:solidFill>
                  <a:srgbClr val="EB97F1"/>
                </a:solidFill>
                <a:latin typeface="Consolas"/>
                <a:ea typeface="Consolas"/>
                <a:cs typeface="Consolas"/>
                <a:sym typeface="Consolas"/>
              </a:rPr>
              <a:t>log</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96E284"/>
                </a:solidFill>
                <a:latin typeface="Consolas"/>
                <a:ea typeface="Consolas"/>
                <a:cs typeface="Consolas"/>
                <a:sym typeface="Consolas"/>
              </a:rPr>
              <a:t>"FPS: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frames);</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17 </a:t>
            </a:r>
            <a:r>
              <a:rPr b="0" i="0" lang="en" sz="1200" u="none" cap="none" strike="noStrike">
                <a:solidFill>
                  <a:srgbClr val="D9D9D9"/>
                </a:solidFill>
                <a:latin typeface="Consolas"/>
                <a:ea typeface="Consolas"/>
                <a:cs typeface="Consolas"/>
                <a:sym typeface="Consolas"/>
              </a:rPr>
              <a:t>  frames</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18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1000</a:t>
            </a:r>
            <a:r>
              <a:rPr b="0" i="0" lang="en" sz="1200" u="none" cap="none" strike="noStrike">
                <a:solidFill>
                  <a:srgbClr val="D9D9D9"/>
                </a:solidFill>
                <a:latin typeface="Consolas"/>
                <a:ea typeface="Consolas"/>
                <a:cs typeface="Consolas"/>
                <a:sym typeface="Consolas"/>
              </a:rPr>
              <a:t>);</a:t>
            </a:r>
          </a:p>
        </p:txBody>
      </p:sp>
      <p:sp>
        <p:nvSpPr>
          <p:cNvPr id="206" name="Shape 206"/>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FPS - Frames Per Second</a:t>
            </a:r>
          </a:p>
        </p:txBody>
      </p:sp>
      <p:pic>
        <p:nvPicPr>
          <p:cNvPr id="207" name="Shape 207"/>
          <p:cNvPicPr preferRelativeResize="0"/>
          <p:nvPr/>
        </p:nvPicPr>
        <p:blipFill rotWithShape="1">
          <a:blip r:embed="rId3">
            <a:alphaModFix/>
          </a:blip>
          <a:srcRect b="0" l="0" r="0" t="0"/>
          <a:stretch/>
        </p:blipFill>
        <p:spPr>
          <a:xfrm>
            <a:off x="5313152" y="65150"/>
            <a:ext cx="3776100" cy="1843200"/>
          </a:xfrm>
          <a:prstGeom prst="rect">
            <a:avLst/>
          </a:prstGeom>
          <a:noFill/>
          <a:ln>
            <a:noFill/>
          </a:ln>
        </p:spPr>
      </p:pic>
      <p:sp>
        <p:nvSpPr>
          <p:cNvPr id="208" name="Shape 208"/>
          <p:cNvSpPr/>
          <p:nvPr/>
        </p:nvSpPr>
        <p:spPr>
          <a:xfrm>
            <a:off x="5321650" y="46250"/>
            <a:ext cx="3776100" cy="6717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Shape 213"/>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FPS - Long Frames</a:t>
            </a:r>
          </a:p>
        </p:txBody>
      </p:sp>
      <p:sp>
        <p:nvSpPr>
          <p:cNvPr id="214" name="Shape 214"/>
          <p:cNvSpPr txBox="1"/>
          <p:nvPr>
            <p:ph idx="1" type="body"/>
          </p:nvPr>
        </p:nvSpPr>
        <p:spPr>
          <a:xfrm>
            <a:off x="669727" y="558253"/>
            <a:ext cx="7804547" cy="4360365"/>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None/>
            </a:pPr>
            <a:r>
              <a:rPr lang="en" sz="1600">
                <a:latin typeface="Trebuchet MS"/>
                <a:ea typeface="Trebuchet MS"/>
                <a:cs typeface="Trebuchet MS"/>
                <a:sym typeface="Trebuchet MS"/>
              </a:rPr>
              <a:t>Frames &gt; </a:t>
            </a:r>
            <a:r>
              <a:rPr b="0" i="0" lang="en" sz="1600" u="none" cap="none" strike="noStrike">
                <a:solidFill>
                  <a:srgbClr val="FFFFFF"/>
                </a:solidFill>
                <a:latin typeface="Trebuchet MS"/>
                <a:ea typeface="Trebuchet MS"/>
                <a:cs typeface="Trebuchet MS"/>
                <a:sym typeface="Trebuchet MS"/>
              </a:rPr>
              <a:t>1</a:t>
            </a:r>
            <a:r>
              <a:rPr lang="en" sz="1600">
                <a:latin typeface="Trebuchet MS"/>
                <a:ea typeface="Trebuchet MS"/>
                <a:cs typeface="Trebuchet MS"/>
                <a:sym typeface="Trebuchet MS"/>
              </a:rPr>
              <a:t>6.6 ms lead to &lt; 60 FPS</a:t>
            </a:r>
            <a:br>
              <a:rPr b="0" i="0" lang="en" sz="1600" u="none" cap="none" strike="noStrike">
                <a:solidFill>
                  <a:srgbClr val="FFFFFF"/>
                </a:solidFill>
                <a:latin typeface="Arial"/>
                <a:ea typeface="Arial"/>
                <a:cs typeface="Arial"/>
                <a:sym typeface="Arial"/>
              </a:rPr>
            </a:b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lastFrame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lang="en" sz="1200">
                <a:solidFill>
                  <a:srgbClr val="D9D9D9"/>
                </a:solidFill>
                <a:latin typeface="Consolas"/>
                <a:ea typeface="Consolas"/>
                <a:cs typeface="Consolas"/>
                <a:sym typeface="Consolas"/>
              </a:rPr>
              <a:t>performance</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EB97F1"/>
                </a:solidFill>
                <a:latin typeface="Consolas"/>
                <a:ea typeface="Consolas"/>
                <a:cs typeface="Consolas"/>
                <a:sym typeface="Consolas"/>
              </a:rPr>
              <a:t>now</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2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longFrames</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3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4 </a:t>
            </a:r>
            <a:r>
              <a:rPr b="1" i="0" lang="en" sz="1200" u="none" cap="none" strike="noStrike">
                <a:solidFill>
                  <a:srgbClr val="8FCCF2"/>
                </a:solidFill>
                <a:latin typeface="Consolas"/>
                <a:ea typeface="Consolas"/>
                <a:cs typeface="Consolas"/>
                <a:sym typeface="Consolas"/>
              </a:rPr>
              <a:t>function</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EB97F1"/>
                </a:solidFill>
                <a:latin typeface="Consolas"/>
                <a:ea typeface="Consolas"/>
                <a:cs typeface="Consolas"/>
                <a:sym typeface="Consolas"/>
              </a:rPr>
              <a:t>measureFps</a:t>
            </a:r>
            <a:r>
              <a:rPr b="0" i="0" lang="en" sz="12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5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now</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lang="en" sz="1200">
                <a:solidFill>
                  <a:srgbClr val="D9D9D9"/>
                </a:solidFill>
                <a:latin typeface="Consolas"/>
                <a:ea typeface="Consolas"/>
                <a:cs typeface="Consolas"/>
                <a:sym typeface="Consolas"/>
              </a:rPr>
              <a:t>performance</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EB97F1"/>
                </a:solidFill>
                <a:latin typeface="Consolas"/>
                <a:ea typeface="Consolas"/>
                <a:cs typeface="Consolas"/>
                <a:sym typeface="Consolas"/>
              </a:rPr>
              <a:t>now</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6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7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8AF"/>
                </a:solidFill>
                <a:latin typeface="Consolas"/>
                <a:ea typeface="Consolas"/>
                <a:cs typeface="Consolas"/>
                <a:sym typeface="Consolas"/>
              </a:rPr>
              <a:t>// calculate how long this frame took</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8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if</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(now</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lastFrame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&gt;=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18</a:t>
            </a:r>
            <a:r>
              <a:rPr b="0" i="0" lang="en" sz="1200" u="none" cap="none" strike="noStrike">
                <a:solidFill>
                  <a:srgbClr val="D9D9D9"/>
                </a:solidFill>
                <a:latin typeface="Consolas"/>
                <a:ea typeface="Consolas"/>
                <a:cs typeface="Consolas"/>
                <a:sym typeface="Consolas"/>
              </a:rPr>
              <a:t>)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longFrames++;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9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10 </a:t>
            </a:r>
            <a:r>
              <a:rPr b="0" i="0" lang="en" sz="1200" u="none" cap="none" strike="noStrike">
                <a:solidFill>
                  <a:srgbClr val="D9D9D9"/>
                </a:solidFill>
                <a:latin typeface="Consolas"/>
                <a:ea typeface="Consolas"/>
                <a:cs typeface="Consolas"/>
                <a:sym typeface="Consolas"/>
              </a:rPr>
              <a:t>  lastFrame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now;</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11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12 </a:t>
            </a:r>
            <a:r>
              <a:rPr b="0" i="0" lang="en" sz="1200" u="none" cap="none" strike="noStrike">
                <a:solidFill>
                  <a:srgbClr val="D9D9D9"/>
                </a:solidFill>
                <a:latin typeface="Consolas"/>
                <a:ea typeface="Consolas"/>
                <a:cs typeface="Consolas"/>
                <a:sym typeface="Consolas"/>
              </a:rPr>
              <a:t>  window.</a:t>
            </a:r>
            <a:r>
              <a:rPr b="0" i="0" lang="en" sz="1200" u="none" cap="none" strike="noStrike">
                <a:solidFill>
                  <a:srgbClr val="EB97F1"/>
                </a:solidFill>
                <a:latin typeface="Consolas"/>
                <a:ea typeface="Consolas"/>
                <a:cs typeface="Consolas"/>
                <a:sym typeface="Consolas"/>
              </a:rPr>
              <a:t>requestAnimationFrame</a:t>
            </a:r>
            <a:r>
              <a:rPr b="0" i="0" lang="en" sz="1200" u="none" cap="none" strike="noStrike">
                <a:solidFill>
                  <a:srgbClr val="D9D9D9"/>
                </a:solidFill>
                <a:latin typeface="Consolas"/>
                <a:ea typeface="Consolas"/>
                <a:cs typeface="Consolas"/>
                <a:sym typeface="Consolas"/>
              </a:rPr>
              <a:t>(measureFps);</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13 </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14 </a:t>
            </a:r>
            <a:r>
              <a:rPr b="0" i="0" lang="en" sz="1200" u="none" cap="none" strike="noStrike">
                <a:solidFill>
                  <a:srgbClr val="D9D9D9"/>
                </a:solidFill>
                <a:latin typeface="Consolas"/>
                <a:ea typeface="Consolas"/>
                <a:cs typeface="Consolas"/>
                <a:sym typeface="Consolas"/>
              </a:rPr>
              <a:t>window.</a:t>
            </a:r>
            <a:r>
              <a:rPr b="0" i="0" lang="en" sz="1200" u="none" cap="none" strike="noStrike">
                <a:solidFill>
                  <a:srgbClr val="EB97F1"/>
                </a:solidFill>
                <a:latin typeface="Consolas"/>
                <a:ea typeface="Consolas"/>
                <a:cs typeface="Consolas"/>
                <a:sym typeface="Consolas"/>
              </a:rPr>
              <a:t>requestAnimationFrame</a:t>
            </a:r>
            <a:r>
              <a:rPr b="0" i="0" lang="en" sz="1200" u="none" cap="none" strike="noStrike">
                <a:solidFill>
                  <a:srgbClr val="D9D9D9"/>
                </a:solidFill>
                <a:latin typeface="Consolas"/>
                <a:ea typeface="Consolas"/>
                <a:cs typeface="Consolas"/>
                <a:sym typeface="Consolas"/>
              </a:rPr>
              <a:t>(measureFps);</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15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16 // report on long frames once a second</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17 </a:t>
            </a:r>
            <a:r>
              <a:rPr b="0" i="0" lang="en" sz="1200" u="none" cap="none" strike="noStrike">
                <a:solidFill>
                  <a:srgbClr val="EB97F1"/>
                </a:solidFill>
                <a:latin typeface="Consolas"/>
                <a:ea typeface="Consolas"/>
                <a:cs typeface="Consolas"/>
                <a:sym typeface="Consolas"/>
              </a:rPr>
              <a:t>setInterval</a:t>
            </a:r>
            <a:r>
              <a:rPr b="0" i="0" lang="en" sz="1200" u="none" cap="none" strike="noStrike">
                <a:solidFill>
                  <a:srgbClr val="D9D9D9"/>
                </a:solidFill>
                <a:latin typeface="Consolas"/>
                <a:ea typeface="Consolas"/>
                <a:cs typeface="Consolas"/>
                <a:sym typeface="Consolas"/>
              </a:rPr>
              <a:t>(</a:t>
            </a:r>
            <a:r>
              <a:rPr b="1" i="0" lang="en" sz="1200" u="none" cap="none" strike="noStrike">
                <a:solidFill>
                  <a:srgbClr val="8FCCF2"/>
                </a:solidFill>
                <a:latin typeface="Consolas"/>
                <a:ea typeface="Consolas"/>
                <a:cs typeface="Consolas"/>
                <a:sym typeface="Consolas"/>
              </a:rPr>
              <a:t>function</a:t>
            </a:r>
            <a:r>
              <a:rPr b="0" i="0" lang="en" sz="12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18 </a:t>
            </a:r>
            <a:r>
              <a:rPr b="0" i="0" lang="en" sz="1200" u="none" cap="none" strike="noStrike">
                <a:solidFill>
                  <a:srgbClr val="D9D9D9"/>
                </a:solidFill>
                <a:latin typeface="Consolas"/>
                <a:ea typeface="Consolas"/>
                <a:cs typeface="Consolas"/>
                <a:sym typeface="Consolas"/>
              </a:rPr>
              <a:t>  console.</a:t>
            </a:r>
            <a:r>
              <a:rPr b="0" i="0" lang="en" sz="1200" u="none" cap="none" strike="noStrike">
                <a:solidFill>
                  <a:srgbClr val="EB97F1"/>
                </a:solidFill>
                <a:latin typeface="Consolas"/>
                <a:ea typeface="Consolas"/>
                <a:cs typeface="Consolas"/>
                <a:sym typeface="Consolas"/>
              </a:rPr>
              <a:t>log</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96E284"/>
                </a:solidFill>
                <a:latin typeface="Consolas"/>
                <a:ea typeface="Consolas"/>
                <a:cs typeface="Consolas"/>
                <a:sym typeface="Consolas"/>
              </a:rPr>
              <a:t>"Long frames: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longFrames);</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19 </a:t>
            </a:r>
            <a:r>
              <a:rPr b="0" i="0" lang="en" sz="1200" u="none" cap="none" strike="noStrike">
                <a:solidFill>
                  <a:srgbClr val="D9D9D9"/>
                </a:solidFill>
                <a:latin typeface="Consolas"/>
                <a:ea typeface="Consolas"/>
                <a:cs typeface="Consolas"/>
                <a:sym typeface="Consolas"/>
              </a:rPr>
              <a:t>  longFrames</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20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1000</a:t>
            </a:r>
            <a:r>
              <a:rPr b="0" i="0" lang="en" sz="1200" u="none" cap="none" strike="noStrike">
                <a:solidFill>
                  <a:srgbClr val="D9D9D9"/>
                </a:solidFill>
                <a:latin typeface="Consolas"/>
                <a:ea typeface="Consolas"/>
                <a:cs typeface="Consolas"/>
                <a:sym typeface="Consolas"/>
              </a:rPr>
              <a:t>);</a:t>
            </a:r>
          </a:p>
        </p:txBody>
      </p:sp>
      <p:pic>
        <p:nvPicPr>
          <p:cNvPr id="215" name="Shape 215"/>
          <p:cNvPicPr preferRelativeResize="0"/>
          <p:nvPr/>
        </p:nvPicPr>
        <p:blipFill rotWithShape="1">
          <a:blip r:embed="rId3">
            <a:alphaModFix/>
          </a:blip>
          <a:srcRect b="0" l="0" r="0" t="0"/>
          <a:stretch/>
        </p:blipFill>
        <p:spPr>
          <a:xfrm>
            <a:off x="5313152" y="65150"/>
            <a:ext cx="3776100" cy="1843200"/>
          </a:xfrm>
          <a:prstGeom prst="rect">
            <a:avLst/>
          </a:prstGeom>
          <a:noFill/>
          <a:ln>
            <a:noFill/>
          </a:ln>
        </p:spPr>
      </p:pic>
      <p:sp>
        <p:nvSpPr>
          <p:cNvPr id="216" name="Shape 216"/>
          <p:cNvSpPr/>
          <p:nvPr/>
        </p:nvSpPr>
        <p:spPr>
          <a:xfrm>
            <a:off x="5321650" y="46250"/>
            <a:ext cx="3776100" cy="6717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Shape 221"/>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FPS - Video</a:t>
            </a:r>
          </a:p>
        </p:txBody>
      </p:sp>
      <p:sp>
        <p:nvSpPr>
          <p:cNvPr id="222" name="Shape 222"/>
          <p:cNvSpPr txBox="1"/>
          <p:nvPr>
            <p:ph idx="1" type="body"/>
          </p:nvPr>
        </p:nvSpPr>
        <p:spPr>
          <a:xfrm>
            <a:off x="669727" y="558253"/>
            <a:ext cx="7804547" cy="4360365"/>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None/>
            </a:pPr>
            <a:r>
              <a:rPr b="0" i="0" lang="en" sz="1600" u="none" cap="none" strike="noStrike">
                <a:solidFill>
                  <a:srgbClr val="FFFFFF"/>
                </a:solidFill>
                <a:latin typeface="Trebuchet MS"/>
                <a:ea typeface="Trebuchet MS"/>
                <a:cs typeface="Trebuchet MS"/>
                <a:sym typeface="Trebuchet MS"/>
              </a:rPr>
              <a:t>HTML5 VIDEO metrics (</a:t>
            </a:r>
            <a:r>
              <a:rPr lang="en" sz="1600">
                <a:latin typeface="Trebuchet MS"/>
                <a:ea typeface="Trebuchet MS"/>
                <a:cs typeface="Trebuchet MS"/>
                <a:sym typeface="Trebuchet MS"/>
              </a:rPr>
              <a:t>Chrome/FF</a:t>
            </a:r>
            <a:r>
              <a:rPr b="0" i="0" lang="en" sz="1600" u="none" cap="none" strike="noStrike">
                <a:solidFill>
                  <a:srgbClr val="FFFFFF"/>
                </a:solidFill>
                <a:latin typeface="Trebuchet MS"/>
                <a:ea typeface="Trebuchet MS"/>
                <a:cs typeface="Trebuchet MS"/>
                <a:sym typeface="Trebuchet MS"/>
              </a:rPr>
              <a:t>)</a:t>
            </a:r>
            <a:br>
              <a:rPr b="0" i="0" lang="en" sz="1600" u="none" cap="none" strike="noStrike">
                <a:solidFill>
                  <a:srgbClr val="FFFFFF"/>
                </a:solidFill>
                <a:latin typeface="Arial"/>
                <a:ea typeface="Arial"/>
                <a:cs typeface="Arial"/>
                <a:sym typeface="Arial"/>
              </a:rPr>
            </a:b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latestFrame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2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latestReportedFrame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3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4 </a:t>
            </a:r>
            <a:r>
              <a:rPr b="0" i="0" lang="en" sz="1200" u="none" cap="none" strike="noStrike">
                <a:solidFill>
                  <a:srgbClr val="EB97F1"/>
                </a:solidFill>
                <a:latin typeface="Consolas"/>
                <a:ea typeface="Consolas"/>
                <a:cs typeface="Consolas"/>
                <a:sym typeface="Consolas"/>
              </a:rPr>
              <a:t>setInterval</a:t>
            </a:r>
            <a:r>
              <a:rPr b="0" i="0" lang="en" sz="1200" u="none" cap="none" strike="noStrike">
                <a:solidFill>
                  <a:srgbClr val="D9D9D9"/>
                </a:solidFill>
                <a:latin typeface="Consolas"/>
                <a:ea typeface="Consolas"/>
                <a:cs typeface="Consolas"/>
                <a:sym typeface="Consolas"/>
              </a:rPr>
              <a:t>(</a:t>
            </a:r>
            <a:r>
              <a:rPr b="1" i="0" lang="en" sz="1200" u="none" cap="none" strike="noStrike">
                <a:solidFill>
                  <a:srgbClr val="8FCCF2"/>
                </a:solidFill>
                <a:latin typeface="Consolas"/>
                <a:ea typeface="Consolas"/>
                <a:cs typeface="Consolas"/>
                <a:sym typeface="Consolas"/>
              </a:rPr>
              <a:t>function</a:t>
            </a:r>
            <a:r>
              <a:rPr b="0" i="0" lang="en" sz="12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5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8AF"/>
                </a:solidFill>
                <a:latin typeface="Consolas"/>
                <a:ea typeface="Consolas"/>
                <a:cs typeface="Consolas"/>
                <a:sym typeface="Consolas"/>
              </a:rPr>
              <a:t>// find the first VIDEO element on the page</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6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vids</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document.</a:t>
            </a:r>
            <a:r>
              <a:rPr b="0" i="0" lang="en" sz="1200" u="none" cap="none" strike="noStrike">
                <a:solidFill>
                  <a:srgbClr val="EB97F1"/>
                </a:solidFill>
                <a:latin typeface="Consolas"/>
                <a:ea typeface="Consolas"/>
                <a:cs typeface="Consolas"/>
                <a:sym typeface="Consolas"/>
              </a:rPr>
              <a:t>getElementsByTagName</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96E284"/>
                </a:solidFill>
                <a:latin typeface="Consolas"/>
                <a:ea typeface="Consolas"/>
                <a:cs typeface="Consolas"/>
                <a:sym typeface="Consolas"/>
              </a:rPr>
              <a:t>"video"</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7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if</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(vids</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&amp;&amp;</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vids.length)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8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vid</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vids[</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9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if</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(vid.webkitDecodedFrameCount || vid.mozPaintedFrames)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10 </a:t>
            </a:r>
            <a:r>
              <a:rPr b="0" i="0" lang="en" sz="1200" u="none" cap="none" strike="noStrike">
                <a:solidFill>
                  <a:srgbClr val="D9D9D9"/>
                </a:solidFill>
                <a:latin typeface="Consolas"/>
                <a:ea typeface="Consolas"/>
                <a:cs typeface="Consolas"/>
                <a:sym typeface="Consolas"/>
              </a:rPr>
              <a:t>      latestFrame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vid.webkitDecodedFrameCount || vid.mozPaintedFrames;</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11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12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13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14 </a:t>
            </a:r>
            <a:r>
              <a:rPr b="0" i="0" lang="en" sz="1200" u="none" cap="none" strike="noStrike">
                <a:solidFill>
                  <a:srgbClr val="D9D9D9"/>
                </a:solidFill>
                <a:latin typeface="Consolas"/>
                <a:ea typeface="Consolas"/>
                <a:cs typeface="Consolas"/>
                <a:sym typeface="Consolas"/>
              </a:rPr>
              <a:t>  console.</a:t>
            </a:r>
            <a:r>
              <a:rPr b="0" i="0" lang="en" sz="1200" u="none" cap="none" strike="noStrike">
                <a:solidFill>
                  <a:srgbClr val="EB97F1"/>
                </a:solidFill>
                <a:latin typeface="Consolas"/>
                <a:ea typeface="Consolas"/>
                <a:cs typeface="Consolas"/>
                <a:sym typeface="Consolas"/>
              </a:rPr>
              <a:t>log</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96E284"/>
                </a:solidFill>
                <a:latin typeface="Consolas"/>
                <a:ea typeface="Consolas"/>
                <a:cs typeface="Consolas"/>
                <a:sym typeface="Consolas"/>
              </a:rPr>
              <a:t>"Video FPS: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15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Math.</a:t>
            </a:r>
            <a:r>
              <a:rPr b="0" i="0" lang="en" sz="1200" u="none" cap="none" strike="noStrike">
                <a:solidFill>
                  <a:srgbClr val="EB97F1"/>
                </a:solidFill>
                <a:latin typeface="Consolas"/>
                <a:ea typeface="Consolas"/>
                <a:cs typeface="Consolas"/>
                <a:sym typeface="Consolas"/>
              </a:rPr>
              <a:t>max</a:t>
            </a:r>
            <a:r>
              <a:rPr b="0" i="0" lang="en" sz="1200" u="none" cap="none" strike="noStrike">
                <a:solidFill>
                  <a:srgbClr val="D9D9D9"/>
                </a:solidFill>
                <a:latin typeface="Consolas"/>
                <a:ea typeface="Consolas"/>
                <a:cs typeface="Consolas"/>
                <a:sym typeface="Consolas"/>
              </a:rPr>
              <a:t>(latestFrame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latestReportedFrame,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16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17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8AF"/>
                </a:solidFill>
                <a:latin typeface="Consolas"/>
                <a:ea typeface="Consolas"/>
                <a:cs typeface="Consolas"/>
                <a:sym typeface="Consolas"/>
              </a:rPr>
              <a:t>// reset count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18 </a:t>
            </a:r>
            <a:r>
              <a:rPr b="0" i="0" lang="en" sz="1200" u="none" cap="none" strike="noStrike">
                <a:solidFill>
                  <a:srgbClr val="D9D9D9"/>
                </a:solidFill>
                <a:latin typeface="Consolas"/>
                <a:ea typeface="Consolas"/>
                <a:cs typeface="Consolas"/>
                <a:sym typeface="Consolas"/>
              </a:rPr>
              <a:t>  latestReportedFrame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latestFrame;</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19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1000</a:t>
            </a:r>
            <a:r>
              <a:rPr b="0" i="0" lang="en" sz="1200" u="none" cap="none" strike="noStrike">
                <a:solidFill>
                  <a:srgbClr val="D9D9D9"/>
                </a:solidFill>
                <a:latin typeface="Consolas"/>
                <a:ea typeface="Consolas"/>
                <a:cs typeface="Consolas"/>
                <a:sym typeface="Consolas"/>
              </a:rPr>
              <a:t>);</a:t>
            </a:r>
          </a:p>
        </p:txBody>
      </p:sp>
      <p:pic>
        <p:nvPicPr>
          <p:cNvPr id="223" name="Shape 223"/>
          <p:cNvPicPr preferRelativeResize="0"/>
          <p:nvPr/>
        </p:nvPicPr>
        <p:blipFill rotWithShape="1">
          <a:blip r:embed="rId3">
            <a:alphaModFix/>
          </a:blip>
          <a:srcRect b="0" l="0" r="0" t="0"/>
          <a:stretch/>
        </p:blipFill>
        <p:spPr>
          <a:xfrm>
            <a:off x="5313152" y="65150"/>
            <a:ext cx="3776100" cy="1843200"/>
          </a:xfrm>
          <a:prstGeom prst="rect">
            <a:avLst/>
          </a:prstGeom>
          <a:noFill/>
          <a:ln>
            <a:noFill/>
          </a:ln>
        </p:spPr>
      </p:pic>
      <p:sp>
        <p:nvSpPr>
          <p:cNvPr id="224" name="Shape 224"/>
          <p:cNvSpPr/>
          <p:nvPr/>
        </p:nvSpPr>
        <p:spPr>
          <a:xfrm>
            <a:off x="5321650" y="46250"/>
            <a:ext cx="3776100" cy="6717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Shape 229"/>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CPU - Page Busy</a:t>
            </a:r>
          </a:p>
        </p:txBody>
      </p:sp>
      <p:sp>
        <p:nvSpPr>
          <p:cNvPr id="230" name="Shape 230"/>
          <p:cNvSpPr txBox="1"/>
          <p:nvPr>
            <p:ph idx="1" type="body"/>
          </p:nvPr>
        </p:nvSpPr>
        <p:spPr>
          <a:xfrm>
            <a:off x="669727" y="558253"/>
            <a:ext cx="7804547" cy="4360365"/>
          </a:xfrm>
          <a:prstGeom prst="rect">
            <a:avLst/>
          </a:prstGeom>
          <a:noFill/>
          <a:ln>
            <a:noFill/>
          </a:ln>
        </p:spPr>
        <p:txBody>
          <a:bodyPr anchorCtr="0" anchor="ctr" bIns="32750" lIns="32750" rIns="32750" wrap="square" tIns="32750">
            <a:noAutofit/>
          </a:bodyPr>
          <a:lstStyle/>
          <a:p>
            <a:pPr indent="-285750" lvl="0" marL="292100" marR="0" rtl="0" algn="l">
              <a:lnSpc>
                <a:spcPct val="100000"/>
              </a:lnSpc>
              <a:spcBef>
                <a:spcPts val="1000"/>
              </a:spcBef>
              <a:spcAft>
                <a:spcPts val="100"/>
              </a:spcAft>
              <a:buClr>
                <a:srgbClr val="FFFFFF"/>
              </a:buClr>
              <a:buSzPts val="1500"/>
              <a:buFont typeface="Trebuchet MS"/>
              <a:buChar char="•"/>
            </a:pPr>
            <a:r>
              <a:rPr b="0" i="0" lang="en" sz="2100" u="none" cap="none" strike="noStrike">
                <a:solidFill>
                  <a:srgbClr val="FFFFFF"/>
                </a:solidFill>
                <a:latin typeface="Trebuchet MS"/>
                <a:ea typeface="Trebuchet MS"/>
                <a:cs typeface="Trebuchet MS"/>
                <a:sym typeface="Trebuchet MS"/>
              </a:rPr>
              <a:t>Browser doesn’t expose CPU </a:t>
            </a:r>
            <a:r>
              <a:rPr lang="en" sz="2100">
                <a:latin typeface="Trebuchet MS"/>
                <a:ea typeface="Trebuchet MS"/>
                <a:cs typeface="Trebuchet MS"/>
                <a:sym typeface="Trebuchet MS"/>
              </a:rPr>
              <a:t>metrics</a:t>
            </a:r>
            <a:r>
              <a:rPr b="0" i="0" lang="en" sz="2100" u="none" cap="none" strike="noStrike">
                <a:solidFill>
                  <a:srgbClr val="FFFFFF"/>
                </a:solidFill>
                <a:latin typeface="Trebuchet MS"/>
                <a:ea typeface="Trebuchet MS"/>
                <a:cs typeface="Trebuchet MS"/>
                <a:sym typeface="Trebuchet MS"/>
              </a:rPr>
              <a:t> directly</a:t>
            </a:r>
          </a:p>
          <a:p>
            <a:pPr indent="-285750" lvl="0" marL="292100" marR="0" rtl="0" algn="l">
              <a:lnSpc>
                <a:spcPct val="100000"/>
              </a:lnSpc>
              <a:spcBef>
                <a:spcPts val="1000"/>
              </a:spcBef>
              <a:spcAft>
                <a:spcPts val="100"/>
              </a:spcAft>
              <a:buClr>
                <a:srgbClr val="FFFFFF"/>
              </a:buClr>
              <a:buSzPts val="1500"/>
              <a:buFont typeface="Trebuchet MS"/>
              <a:buChar char="•"/>
            </a:pPr>
            <a:r>
              <a:rPr b="0" i="0" lang="en" sz="2100" u="none" cap="none" strike="noStrike">
                <a:solidFill>
                  <a:srgbClr val="FFFFFF"/>
                </a:solidFill>
                <a:latin typeface="Trebuchet MS"/>
                <a:ea typeface="Trebuchet MS"/>
                <a:cs typeface="Trebuchet MS"/>
                <a:sym typeface="Trebuchet MS"/>
              </a:rPr>
              <a:t>Detect </a:t>
            </a:r>
            <a:r>
              <a:rPr lang="en" sz="2100">
                <a:latin typeface="Trebuchet MS"/>
                <a:ea typeface="Trebuchet MS"/>
                <a:cs typeface="Trebuchet MS"/>
                <a:sym typeface="Trebuchet MS"/>
              </a:rPr>
              <a:t>Busy</a:t>
            </a:r>
            <a:r>
              <a:rPr b="0" i="0" lang="en" sz="2100" u="none" cap="none" strike="noStrike">
                <a:solidFill>
                  <a:srgbClr val="FFFFFF"/>
                </a:solidFill>
                <a:latin typeface="Trebuchet MS"/>
                <a:ea typeface="Trebuchet MS"/>
                <a:cs typeface="Trebuchet MS"/>
                <a:sym typeface="Trebuchet MS"/>
              </a:rPr>
              <a:t> by running a function at a regular interval</a:t>
            </a:r>
          </a:p>
          <a:p>
            <a:pPr indent="-285750" lvl="0" marL="292100" marR="0" rtl="0" algn="l">
              <a:lnSpc>
                <a:spcPct val="100000"/>
              </a:lnSpc>
              <a:spcBef>
                <a:spcPts val="1000"/>
              </a:spcBef>
              <a:spcAft>
                <a:spcPts val="100"/>
              </a:spcAft>
              <a:buClr>
                <a:srgbClr val="FFFFFF"/>
              </a:buClr>
              <a:buSzPts val="1500"/>
              <a:buFont typeface="Trebuchet MS"/>
              <a:buChar char="•"/>
            </a:pPr>
            <a:r>
              <a:rPr b="0" i="0" lang="en" sz="2100" u="none" cap="none" strike="noStrike">
                <a:solidFill>
                  <a:srgbClr val="FFFFFF"/>
                </a:solidFill>
                <a:latin typeface="Trebuchet MS"/>
                <a:ea typeface="Trebuchet MS"/>
                <a:cs typeface="Trebuchet MS"/>
                <a:sym typeface="Trebuchet MS"/>
              </a:rPr>
              <a:t>See if the callback runs at the time we expect</a:t>
            </a:r>
          </a:p>
          <a:p>
            <a:pPr indent="-285750" lvl="0" marL="292100" marR="0" rtl="0" algn="l">
              <a:lnSpc>
                <a:spcPct val="100000"/>
              </a:lnSpc>
              <a:spcBef>
                <a:spcPts val="1000"/>
              </a:spcBef>
              <a:spcAft>
                <a:spcPts val="100"/>
              </a:spcAft>
              <a:buClr>
                <a:srgbClr val="FFFFFF"/>
              </a:buClr>
              <a:buSzPts val="1500"/>
              <a:buFont typeface="Trebuchet MS"/>
              <a:buChar char="•"/>
            </a:pPr>
            <a:r>
              <a:rPr b="0" i="0" lang="en" sz="2100" u="none" cap="none" strike="noStrike">
                <a:solidFill>
                  <a:srgbClr val="FFFFFF"/>
                </a:solidFill>
                <a:latin typeface="Trebuchet MS"/>
                <a:ea typeface="Trebuchet MS"/>
                <a:cs typeface="Trebuchet MS"/>
                <a:sym typeface="Trebuchet MS"/>
              </a:rPr>
              <a:t>If the callback was delayed, the page was Busy</a:t>
            </a:r>
          </a:p>
          <a:p>
            <a:pPr indent="-285750" lvl="0" marL="292100" marR="0" rtl="0" algn="l">
              <a:lnSpc>
                <a:spcPct val="100000"/>
              </a:lnSpc>
              <a:spcBef>
                <a:spcPts val="1000"/>
              </a:spcBef>
              <a:spcAft>
                <a:spcPts val="100"/>
              </a:spcAft>
              <a:buClr>
                <a:srgbClr val="FFFFFF"/>
              </a:buClr>
              <a:buSzPts val="1500"/>
              <a:buFont typeface="Trebuchet MS"/>
              <a:buChar char="•"/>
            </a:pPr>
            <a:r>
              <a:rPr b="0" i="0" lang="en" sz="2100" u="none" cap="none" strike="noStrike">
                <a:solidFill>
                  <a:srgbClr val="FFFFFF"/>
                </a:solidFill>
                <a:latin typeface="Trebuchet MS"/>
                <a:ea typeface="Trebuchet MS"/>
                <a:cs typeface="Trebuchet MS"/>
                <a:sym typeface="Trebuchet MS"/>
              </a:rPr>
              <a:t>Busy can be caused by other JavaScript, layout, render, etc</a:t>
            </a:r>
          </a:p>
        </p:txBody>
      </p:sp>
      <p:pic>
        <p:nvPicPr>
          <p:cNvPr id="231" name="Shape 231"/>
          <p:cNvPicPr preferRelativeResize="0"/>
          <p:nvPr/>
        </p:nvPicPr>
        <p:blipFill rotWithShape="1">
          <a:blip r:embed="rId3">
            <a:alphaModFix/>
          </a:blip>
          <a:srcRect b="0" l="0" r="0" t="0"/>
          <a:stretch/>
        </p:blipFill>
        <p:spPr>
          <a:xfrm>
            <a:off x="6651172" y="65150"/>
            <a:ext cx="2438100" cy="1190100"/>
          </a:xfrm>
          <a:prstGeom prst="rect">
            <a:avLst/>
          </a:prstGeom>
          <a:noFill/>
          <a:ln>
            <a:noFill/>
          </a:ln>
        </p:spPr>
      </p:pic>
      <p:sp>
        <p:nvSpPr>
          <p:cNvPr id="232" name="Shape 232"/>
          <p:cNvSpPr/>
          <p:nvPr/>
        </p:nvSpPr>
        <p:spPr>
          <a:xfrm>
            <a:off x="6637675" y="471800"/>
            <a:ext cx="2465100" cy="3144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Shape 237"/>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CPU - Page Busy</a:t>
            </a:r>
          </a:p>
        </p:txBody>
      </p:sp>
      <p:pic>
        <p:nvPicPr>
          <p:cNvPr id="238" name="Shape 238"/>
          <p:cNvPicPr preferRelativeResize="0"/>
          <p:nvPr/>
        </p:nvPicPr>
        <p:blipFill rotWithShape="1">
          <a:blip r:embed="rId3">
            <a:alphaModFix/>
          </a:blip>
          <a:srcRect b="0" l="0" r="0" t="0"/>
          <a:stretch/>
        </p:blipFill>
        <p:spPr>
          <a:xfrm>
            <a:off x="5313152" y="65150"/>
            <a:ext cx="3776100" cy="1843200"/>
          </a:xfrm>
          <a:prstGeom prst="rect">
            <a:avLst/>
          </a:prstGeom>
          <a:noFill/>
          <a:ln>
            <a:noFill/>
          </a:ln>
        </p:spPr>
      </p:pic>
      <p:sp>
        <p:nvSpPr>
          <p:cNvPr id="239" name="Shape 239"/>
          <p:cNvSpPr txBox="1"/>
          <p:nvPr>
            <p:ph idx="1" type="body"/>
          </p:nvPr>
        </p:nvSpPr>
        <p:spPr>
          <a:xfrm>
            <a:off x="669727" y="558253"/>
            <a:ext cx="7804547" cy="4360365"/>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11 </a:t>
            </a:r>
            <a:r>
              <a:rPr b="0" i="0" lang="en" sz="1400" u="none" cap="none" strike="noStrike">
                <a:solidFill>
                  <a:srgbClr val="EB97F1"/>
                </a:solidFill>
                <a:latin typeface="Consolas"/>
                <a:ea typeface="Consolas"/>
                <a:cs typeface="Consolas"/>
                <a:sym typeface="Consolas"/>
              </a:rPr>
              <a:t>setInterval</a:t>
            </a:r>
            <a:r>
              <a:rPr b="0" i="0" lang="en" sz="1400" u="none" cap="none" strike="noStrike">
                <a:solidFill>
                  <a:srgbClr val="D9D9D9"/>
                </a:solidFill>
                <a:latin typeface="Consolas"/>
                <a:ea typeface="Consolas"/>
                <a:cs typeface="Consolas"/>
                <a:sym typeface="Consolas"/>
              </a:rPr>
              <a:t>(</a:t>
            </a:r>
            <a:r>
              <a:rPr b="1" i="0" lang="en" sz="1400" u="none" cap="none" strike="noStrike">
                <a:solidFill>
                  <a:srgbClr val="8FCCF2"/>
                </a:solidFill>
                <a:latin typeface="Consolas"/>
                <a:ea typeface="Consolas"/>
                <a:cs typeface="Consolas"/>
                <a:sym typeface="Consolas"/>
              </a:rPr>
              <a:t>function</a:t>
            </a:r>
            <a:r>
              <a:rPr b="0" i="0" lang="en" sz="14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12 </a:t>
            </a:r>
            <a:r>
              <a:rPr b="0" i="0" lang="en" sz="1400" u="none" cap="none" strike="noStrike">
                <a:solidFill>
                  <a:srgbClr val="000000"/>
                </a:solidFill>
                <a:latin typeface="Consolas"/>
                <a:ea typeface="Consolas"/>
                <a:cs typeface="Consolas"/>
                <a:sym typeface="Consolas"/>
              </a:rPr>
              <a:t>  </a:t>
            </a:r>
            <a:r>
              <a:rPr b="1" i="0" lang="en" sz="1400" u="none" cap="none" strike="noStrike">
                <a:solidFill>
                  <a:srgbClr val="8FCCF2"/>
                </a:solidFill>
                <a:latin typeface="Consolas"/>
                <a:ea typeface="Consolas"/>
                <a:cs typeface="Consolas"/>
                <a:sym typeface="Consolas"/>
              </a:rPr>
              <a:t>var</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now</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000000"/>
                </a:solidFill>
                <a:latin typeface="Consolas"/>
                <a:ea typeface="Consolas"/>
                <a:cs typeface="Consolas"/>
                <a:sym typeface="Consolas"/>
              </a:rPr>
              <a:t> </a:t>
            </a:r>
            <a:r>
              <a:rPr lang="en" sz="1400">
                <a:solidFill>
                  <a:srgbClr val="D9D9D9"/>
                </a:solidFill>
                <a:latin typeface="Consolas"/>
                <a:ea typeface="Consolas"/>
                <a:cs typeface="Consolas"/>
                <a:sym typeface="Consolas"/>
              </a:rPr>
              <a:t>performance</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EB97F1"/>
                </a:solidFill>
                <a:latin typeface="Consolas"/>
                <a:ea typeface="Consolas"/>
                <a:cs typeface="Consolas"/>
                <a:sym typeface="Consolas"/>
              </a:rPr>
              <a:t>now</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13 </a:t>
            </a:r>
            <a:r>
              <a:rPr b="0" i="0" lang="en" sz="1400" u="none" cap="none" strike="noStrike">
                <a:solidFill>
                  <a:srgbClr val="000000"/>
                </a:solidFill>
                <a:latin typeface="Consolas"/>
                <a:ea typeface="Consolas"/>
                <a:cs typeface="Consolas"/>
                <a:sym typeface="Consolas"/>
              </a:rPr>
              <a:t>  </a:t>
            </a:r>
            <a:r>
              <a:rPr b="1" i="0" lang="en" sz="1400" u="none" cap="none" strike="noStrike">
                <a:solidFill>
                  <a:srgbClr val="8FCCF2"/>
                </a:solidFill>
                <a:latin typeface="Consolas"/>
                <a:ea typeface="Consolas"/>
                <a:cs typeface="Consolas"/>
                <a:sym typeface="Consolas"/>
              </a:rPr>
              <a:t>var</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delta</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now</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last;</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14 </a:t>
            </a:r>
            <a:r>
              <a:rPr b="0" i="0" lang="en" sz="1400" u="none" cap="none" strike="noStrike">
                <a:solidFill>
                  <a:srgbClr val="D9D9D9"/>
                </a:solidFill>
                <a:latin typeface="Consolas"/>
                <a:ea typeface="Consolas"/>
                <a:cs typeface="Consolas"/>
                <a:sym typeface="Consolas"/>
              </a:rPr>
              <a:t>  last</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now;</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15 </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16 </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8AF"/>
                </a:solidFill>
                <a:latin typeface="Consolas"/>
                <a:ea typeface="Consolas"/>
                <a:cs typeface="Consolas"/>
                <a:sym typeface="Consolas"/>
              </a:rPr>
              <a:t>// if we're more than 2x the poll</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17 </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8AF"/>
                </a:solidFill>
                <a:latin typeface="Consolas"/>
                <a:ea typeface="Consolas"/>
                <a:cs typeface="Consolas"/>
                <a:sym typeface="Consolas"/>
              </a:rPr>
              <a:t>// + deviation, we missed one period completely</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18 </a:t>
            </a:r>
            <a:r>
              <a:rPr b="0" i="0" lang="en" sz="1400" u="none" cap="none" strike="noStrike">
                <a:solidFill>
                  <a:srgbClr val="000000"/>
                </a:solidFill>
                <a:latin typeface="Consolas"/>
                <a:ea typeface="Consolas"/>
                <a:cs typeface="Consolas"/>
                <a:sym typeface="Consolas"/>
              </a:rPr>
              <a:t>  </a:t>
            </a:r>
            <a:r>
              <a:rPr b="1" i="0" lang="en" sz="1400" u="none" cap="none" strike="noStrike">
                <a:solidFill>
                  <a:srgbClr val="8FCCF2"/>
                </a:solidFill>
                <a:latin typeface="Consolas"/>
                <a:ea typeface="Consolas"/>
                <a:cs typeface="Consolas"/>
                <a:sym typeface="Consolas"/>
              </a:rPr>
              <a:t>while</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(delta</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&gt; ((POLLING_INTERVAL</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96E284"/>
                </a:solidFill>
                <a:latin typeface="Consolas"/>
                <a:ea typeface="Consolas"/>
                <a:cs typeface="Consolas"/>
                <a:sym typeface="Consolas"/>
              </a:rPr>
              <a:t>2</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19 </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ALLOWED_DEVIATION_MS)) {</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20 </a:t>
            </a:r>
            <a:r>
              <a:rPr b="0" i="0" lang="en" sz="1400" u="none" cap="none" strike="noStrike">
                <a:solidFill>
                  <a:srgbClr val="D9D9D9"/>
                </a:solidFill>
                <a:latin typeface="Consolas"/>
                <a:ea typeface="Consolas"/>
                <a:cs typeface="Consolas"/>
                <a:sym typeface="Consolas"/>
              </a:rPr>
              <a:t>    total++;</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21 </a:t>
            </a:r>
            <a:r>
              <a:rPr b="0" i="0" lang="en" sz="1400" u="none" cap="none" strike="noStrike">
                <a:solidFill>
                  <a:srgbClr val="D9D9D9"/>
                </a:solidFill>
                <a:latin typeface="Consolas"/>
                <a:ea typeface="Consolas"/>
                <a:cs typeface="Consolas"/>
                <a:sym typeface="Consolas"/>
              </a:rPr>
              <a:t>    late++;</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22 </a:t>
            </a:r>
            <a:r>
              <a:rPr b="0" i="0" lang="en" sz="1400" u="none" cap="none" strike="noStrike">
                <a:solidFill>
                  <a:srgbClr val="D9D9D9"/>
                </a:solidFill>
                <a:latin typeface="Consolas"/>
                <a:ea typeface="Consolas"/>
                <a:cs typeface="Consolas"/>
                <a:sym typeface="Consolas"/>
              </a:rPr>
              <a:t>    delta</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POLLING_INTERVAL;</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8AF"/>
                </a:solidFill>
                <a:latin typeface="Consolas"/>
                <a:ea typeface="Consolas"/>
                <a:cs typeface="Consolas"/>
                <a:sym typeface="Consolas"/>
              </a:rPr>
              <a:t>// adjust, try again</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23 </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24 </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25 </a:t>
            </a:r>
            <a:r>
              <a:rPr b="0" i="0" lang="en" sz="1400" u="none" cap="none" strike="noStrike">
                <a:solidFill>
                  <a:srgbClr val="D9D9D9"/>
                </a:solidFill>
                <a:latin typeface="Consolas"/>
                <a:ea typeface="Consolas"/>
                <a:cs typeface="Consolas"/>
                <a:sym typeface="Consolas"/>
              </a:rPr>
              <a:t>  total++;</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26 </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27 </a:t>
            </a:r>
            <a:r>
              <a:rPr b="0" i="0" lang="en" sz="1400" u="none" cap="none" strike="noStrike">
                <a:solidFill>
                  <a:srgbClr val="000000"/>
                </a:solidFill>
                <a:latin typeface="Consolas"/>
                <a:ea typeface="Consolas"/>
                <a:cs typeface="Consolas"/>
                <a:sym typeface="Consolas"/>
              </a:rPr>
              <a:t>  </a:t>
            </a:r>
            <a:r>
              <a:rPr b="1" i="0" lang="en" sz="1400" u="none" cap="none" strike="noStrike">
                <a:solidFill>
                  <a:srgbClr val="8FCCF2"/>
                </a:solidFill>
                <a:latin typeface="Consolas"/>
                <a:ea typeface="Consolas"/>
                <a:cs typeface="Consolas"/>
                <a:sym typeface="Consolas"/>
              </a:rPr>
              <a:t>if</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(delta</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&gt; (POLLING_INTERVAL</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ALLOWED_DEVIATION_MS)) {</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28 </a:t>
            </a:r>
            <a:r>
              <a:rPr b="0" i="0" lang="en" sz="1400" u="none" cap="none" strike="noStrike">
                <a:solidFill>
                  <a:srgbClr val="D9D9D9"/>
                </a:solidFill>
                <a:latin typeface="Consolas"/>
                <a:ea typeface="Consolas"/>
                <a:cs typeface="Consolas"/>
                <a:sym typeface="Consolas"/>
              </a:rPr>
              <a:t>    late++;</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29 </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400" u="none" cap="none" strike="noStrike">
                <a:solidFill>
                  <a:srgbClr val="D9D8AF"/>
                </a:solidFill>
                <a:latin typeface="Consolas"/>
                <a:ea typeface="Consolas"/>
                <a:cs typeface="Consolas"/>
                <a:sym typeface="Consolas"/>
              </a:rPr>
              <a:t>   30 </a:t>
            </a:r>
            <a:r>
              <a:rPr b="0" i="0" lang="en" sz="1400" u="none" cap="none" strike="noStrike">
                <a:solidFill>
                  <a:srgbClr val="D9D9D9"/>
                </a:solidFill>
                <a:latin typeface="Consolas"/>
                <a:ea typeface="Consolas"/>
                <a:cs typeface="Consolas"/>
                <a:sym typeface="Consolas"/>
              </a:rPr>
              <a:t>},</a:t>
            </a:r>
            <a:r>
              <a:rPr b="0" i="0" lang="en" sz="1400" u="none" cap="none" strike="noStrike">
                <a:solidFill>
                  <a:srgbClr val="000000"/>
                </a:solidFill>
                <a:latin typeface="Consolas"/>
                <a:ea typeface="Consolas"/>
                <a:cs typeface="Consolas"/>
                <a:sym typeface="Consolas"/>
              </a:rPr>
              <a:t> </a:t>
            </a:r>
            <a:r>
              <a:rPr b="0" i="0" lang="en" sz="1400" u="none" cap="none" strike="noStrike">
                <a:solidFill>
                  <a:srgbClr val="D9D9D9"/>
                </a:solidFill>
                <a:latin typeface="Consolas"/>
                <a:ea typeface="Consolas"/>
                <a:cs typeface="Consolas"/>
                <a:sym typeface="Consolas"/>
              </a:rPr>
              <a:t>POLLING_INTERVAL);</a:t>
            </a:r>
          </a:p>
        </p:txBody>
      </p:sp>
      <p:sp>
        <p:nvSpPr>
          <p:cNvPr id="240" name="Shape 240"/>
          <p:cNvSpPr/>
          <p:nvPr/>
        </p:nvSpPr>
        <p:spPr>
          <a:xfrm>
            <a:off x="5313150" y="700550"/>
            <a:ext cx="3776100" cy="4557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Shape 245"/>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NET - Resources</a:t>
            </a:r>
          </a:p>
        </p:txBody>
      </p:sp>
      <p:sp>
        <p:nvSpPr>
          <p:cNvPr id="246" name="Shape 246"/>
          <p:cNvSpPr txBox="1"/>
          <p:nvPr>
            <p:ph idx="1" type="body"/>
          </p:nvPr>
        </p:nvSpPr>
        <p:spPr>
          <a:xfrm>
            <a:off x="669727" y="564951"/>
            <a:ext cx="7804547" cy="4360365"/>
          </a:xfrm>
          <a:prstGeom prst="rect">
            <a:avLst/>
          </a:prstGeom>
          <a:noFill/>
          <a:ln>
            <a:noFill/>
          </a:ln>
        </p:spPr>
        <p:txBody>
          <a:bodyPr anchorCtr="0" anchor="ctr" bIns="32750" lIns="32750" rIns="32750" wrap="square" tIns="32750">
            <a:noAutofit/>
          </a:bodyPr>
          <a:lstStyle/>
          <a:p>
            <a:pPr indent="-285750" lvl="0" marL="292100" marR="0" rtl="0" algn="l">
              <a:lnSpc>
                <a:spcPct val="100000"/>
              </a:lnSpc>
              <a:spcBef>
                <a:spcPts val="0"/>
              </a:spcBef>
              <a:spcAft>
                <a:spcPts val="0"/>
              </a:spcAft>
              <a:buClr>
                <a:srgbClr val="FFFFFF"/>
              </a:buClr>
              <a:buSzPts val="1500"/>
              <a:buFont typeface="Trebuchet MS"/>
              <a:buChar char="•"/>
            </a:pPr>
            <a:r>
              <a:rPr b="0" i="0" lang="en" sz="2100" u="none" cap="none" strike="noStrike">
                <a:solidFill>
                  <a:srgbClr val="FFFFFF"/>
                </a:solidFill>
                <a:latin typeface="Trebuchet MS"/>
                <a:ea typeface="Trebuchet MS"/>
                <a:cs typeface="Trebuchet MS"/>
                <a:sym typeface="Trebuchet MS"/>
              </a:rPr>
              <a:t>ResourceTiming</a:t>
            </a:r>
          </a:p>
          <a:p>
            <a:pPr indent="-285750" lvl="0" marL="292100" marR="0" rtl="0" algn="l">
              <a:lnSpc>
                <a:spcPct val="100000"/>
              </a:lnSpc>
              <a:spcBef>
                <a:spcPts val="0"/>
              </a:spcBef>
              <a:spcAft>
                <a:spcPts val="0"/>
              </a:spcAft>
              <a:buClr>
                <a:srgbClr val="FFFFFF"/>
              </a:buClr>
              <a:buSzPts val="1500"/>
              <a:buFont typeface="Trebuchet MS"/>
              <a:buChar char="•"/>
            </a:pPr>
            <a:r>
              <a:rPr b="0" i="0" lang="en" sz="2100" u="none" cap="none" strike="noStrike">
                <a:solidFill>
                  <a:srgbClr val="FFFFFF"/>
                </a:solidFill>
                <a:latin typeface="Trebuchet MS"/>
                <a:ea typeface="Trebuchet MS"/>
                <a:cs typeface="Trebuchet MS"/>
                <a:sym typeface="Trebuchet MS"/>
              </a:rPr>
              <a:t>Bytes available in ResourceTiming2</a:t>
            </a:r>
            <a:br>
              <a:rPr b="0" i="0" lang="en" sz="2100" u="none" cap="none" strike="noStrike">
                <a:solidFill>
                  <a:srgbClr val="FFFFFF"/>
                </a:solidFill>
                <a:latin typeface="Arial"/>
                <a:ea typeface="Arial"/>
                <a:cs typeface="Arial"/>
                <a:sym typeface="Arial"/>
              </a:rPr>
            </a:b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1 </a:t>
            </a:r>
            <a:r>
              <a:rPr b="1" i="0" lang="en" sz="1500" u="none" cap="none" strike="noStrike">
                <a:solidFill>
                  <a:srgbClr val="8FCCF2"/>
                </a:solidFill>
                <a:latin typeface="Consolas"/>
                <a:ea typeface="Consolas"/>
                <a:cs typeface="Consolas"/>
                <a:sym typeface="Consolas"/>
              </a:rPr>
              <a:t>var</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resources</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2 </a:t>
            </a:r>
            <a:r>
              <a:rPr b="0" i="0" lang="en" sz="1500" u="none" cap="none" strike="noStrike">
                <a:solidFill>
                  <a:srgbClr val="D9D9D9"/>
                </a:solidFill>
                <a:latin typeface="Consolas"/>
                <a:ea typeface="Consolas"/>
                <a:cs typeface="Consolas"/>
                <a:sym typeface="Consolas"/>
              </a:rPr>
              <a:t>  window.performance.</a:t>
            </a:r>
            <a:r>
              <a:rPr b="0" i="0" lang="en" sz="1500" u="none" cap="none" strike="noStrike">
                <a:solidFill>
                  <a:srgbClr val="EB97F1"/>
                </a:solidFill>
                <a:latin typeface="Consolas"/>
                <a:ea typeface="Consolas"/>
                <a:cs typeface="Consolas"/>
                <a:sym typeface="Consolas"/>
              </a:rPr>
              <a:t>getEntriesByType</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96E284"/>
                </a:solidFill>
                <a:latin typeface="Consolas"/>
                <a:ea typeface="Consolas"/>
                <a:cs typeface="Consolas"/>
                <a:sym typeface="Consolas"/>
              </a:rPr>
              <a:t>"resource"</a:t>
            </a:r>
            <a:r>
              <a:rPr b="0" i="0" lang="en" sz="15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3 </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4 // number of resources fetched</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5 </a:t>
            </a:r>
            <a:r>
              <a:rPr b="1" i="0" lang="en" sz="1500" u="none" cap="none" strike="noStrike">
                <a:solidFill>
                  <a:srgbClr val="8FCCF2"/>
                </a:solidFill>
                <a:latin typeface="Consolas"/>
                <a:ea typeface="Consolas"/>
                <a:cs typeface="Consolas"/>
                <a:sym typeface="Consolas"/>
              </a:rPr>
              <a:t>var</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resourceCount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resources.length;</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6 </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7 // number of bytes</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8 </a:t>
            </a:r>
            <a:r>
              <a:rPr b="1" i="0" lang="en" sz="1500" u="none" cap="none" strike="noStrike">
                <a:solidFill>
                  <a:srgbClr val="8FCCF2"/>
                </a:solidFill>
                <a:latin typeface="Consolas"/>
                <a:ea typeface="Consolas"/>
                <a:cs typeface="Consolas"/>
                <a:sym typeface="Consolas"/>
              </a:rPr>
              <a:t>var</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bytesOverWire</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96E284"/>
                </a:solidFill>
                <a:latin typeface="Consolas"/>
                <a:ea typeface="Consolas"/>
                <a:cs typeface="Consolas"/>
                <a:sym typeface="Consolas"/>
              </a:rPr>
              <a:t>0</a:t>
            </a:r>
            <a:r>
              <a:rPr b="0" i="0" lang="en" sz="15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9 </a:t>
            </a:r>
            <a:r>
              <a:rPr b="0" i="0" lang="en" sz="1500" u="none" cap="none" strike="noStrike">
                <a:solidFill>
                  <a:srgbClr val="D9D9D9"/>
                </a:solidFill>
                <a:latin typeface="Consolas"/>
                <a:ea typeface="Consolas"/>
                <a:cs typeface="Consolas"/>
                <a:sym typeface="Consolas"/>
              </a:rPr>
              <a:t>resources.</a:t>
            </a:r>
            <a:r>
              <a:rPr b="0" i="0" lang="en" sz="1500" u="none" cap="none" strike="noStrike">
                <a:solidFill>
                  <a:srgbClr val="EB97F1"/>
                </a:solidFill>
                <a:latin typeface="Consolas"/>
                <a:ea typeface="Consolas"/>
                <a:cs typeface="Consolas"/>
                <a:sym typeface="Consolas"/>
              </a:rPr>
              <a:t>forEach</a:t>
            </a:r>
            <a:r>
              <a:rPr b="0" i="0" lang="en" sz="1500" u="none" cap="none" strike="noStrike">
                <a:solidFill>
                  <a:srgbClr val="D9D9D9"/>
                </a:solidFill>
                <a:latin typeface="Consolas"/>
                <a:ea typeface="Consolas"/>
                <a:cs typeface="Consolas"/>
                <a:sym typeface="Consolas"/>
              </a:rPr>
              <a:t>(</a:t>
            </a:r>
            <a:r>
              <a:rPr b="1" i="0" lang="en" sz="1500" u="none" cap="none" strike="noStrike">
                <a:solidFill>
                  <a:srgbClr val="8FCCF2"/>
                </a:solidFill>
                <a:latin typeface="Consolas"/>
                <a:ea typeface="Consolas"/>
                <a:cs typeface="Consolas"/>
                <a:sym typeface="Consolas"/>
              </a:rPr>
              <a:t>function</a:t>
            </a:r>
            <a:r>
              <a:rPr b="0" i="0" lang="en" sz="1500" u="none" cap="none" strike="noStrike">
                <a:solidFill>
                  <a:srgbClr val="D9D9D9"/>
                </a:solidFill>
                <a:latin typeface="Consolas"/>
                <a:ea typeface="Consolas"/>
                <a:cs typeface="Consolas"/>
                <a:sym typeface="Consolas"/>
              </a:rPr>
              <a:t>(res) {</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10 </a:t>
            </a:r>
            <a:r>
              <a:rPr b="0" i="0" lang="en" sz="1500" u="none" cap="none" strike="noStrike">
                <a:solidFill>
                  <a:srgbClr val="D9D9D9"/>
                </a:solidFill>
                <a:latin typeface="Consolas"/>
                <a:ea typeface="Consolas"/>
                <a:cs typeface="Consolas"/>
                <a:sym typeface="Consolas"/>
              </a:rPr>
              <a:t>  bytesOverWire</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11 </a:t>
            </a:r>
            <a:r>
              <a:rPr b="0" i="0" lang="en" sz="1500" u="none" cap="none" strike="noStrike">
                <a:solidFill>
                  <a:srgbClr val="D9D9D9"/>
                </a:solidFill>
                <a:latin typeface="Consolas"/>
                <a:ea typeface="Consolas"/>
                <a:cs typeface="Consolas"/>
                <a:sym typeface="Consolas"/>
              </a:rPr>
              <a:t>    res.transferSize</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res.transferSize</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96E284"/>
                </a:solidFill>
                <a:latin typeface="Consolas"/>
                <a:ea typeface="Consolas"/>
                <a:cs typeface="Consolas"/>
                <a:sym typeface="Consolas"/>
              </a:rPr>
              <a:t>0</a:t>
            </a:r>
            <a:r>
              <a:rPr b="0" i="0" lang="en" sz="15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12 </a:t>
            </a:r>
            <a:r>
              <a:rPr b="0" i="0" lang="en" sz="15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13 </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14 </a:t>
            </a:r>
            <a:r>
              <a:rPr b="0" i="0" lang="en" sz="1500" u="none" cap="none" strike="noStrike">
                <a:solidFill>
                  <a:srgbClr val="D9D9D9"/>
                </a:solidFill>
                <a:latin typeface="Consolas"/>
                <a:ea typeface="Consolas"/>
                <a:cs typeface="Consolas"/>
                <a:sym typeface="Consolas"/>
              </a:rPr>
              <a:t>console.</a:t>
            </a:r>
            <a:r>
              <a:rPr b="0" i="0" lang="en" sz="1500" u="none" cap="none" strike="noStrike">
                <a:solidFill>
                  <a:srgbClr val="EB97F1"/>
                </a:solidFill>
                <a:latin typeface="Consolas"/>
                <a:ea typeface="Consolas"/>
                <a:cs typeface="Consolas"/>
                <a:sym typeface="Consolas"/>
              </a:rPr>
              <a:t>log</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96E284"/>
                </a:solidFill>
                <a:latin typeface="Consolas"/>
                <a:ea typeface="Consolas"/>
                <a:cs typeface="Consolas"/>
                <a:sym typeface="Consolas"/>
              </a:rPr>
              <a:t>"Resources: "</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resourceCount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15 </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96E284"/>
                </a:solidFill>
                <a:latin typeface="Consolas"/>
                <a:ea typeface="Consolas"/>
                <a:cs typeface="Consolas"/>
                <a:sym typeface="Consolas"/>
              </a:rPr>
              <a:t>" "</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bytesOverWire</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96E284"/>
                </a:solidFill>
                <a:latin typeface="Consolas"/>
                <a:ea typeface="Consolas"/>
                <a:cs typeface="Consolas"/>
                <a:sym typeface="Consolas"/>
              </a:rPr>
              <a:t>"b"</a:t>
            </a:r>
            <a:r>
              <a:rPr b="0" i="0" lang="en" sz="1500" u="none" cap="none" strike="noStrike">
                <a:solidFill>
                  <a:srgbClr val="D9D9D9"/>
                </a:solidFill>
                <a:latin typeface="Consolas"/>
                <a:ea typeface="Consolas"/>
                <a:cs typeface="Consolas"/>
                <a:sym typeface="Consolas"/>
              </a:rPr>
              <a:t>);</a:t>
            </a:r>
          </a:p>
        </p:txBody>
      </p:sp>
      <p:pic>
        <p:nvPicPr>
          <p:cNvPr id="247" name="Shape 247"/>
          <p:cNvPicPr preferRelativeResize="0"/>
          <p:nvPr/>
        </p:nvPicPr>
        <p:blipFill rotWithShape="1">
          <a:blip r:embed="rId3">
            <a:alphaModFix/>
          </a:blip>
          <a:srcRect b="0" l="0" r="0" t="0"/>
          <a:stretch/>
        </p:blipFill>
        <p:spPr>
          <a:xfrm>
            <a:off x="6651172" y="65150"/>
            <a:ext cx="2438100" cy="1190100"/>
          </a:xfrm>
          <a:prstGeom prst="rect">
            <a:avLst/>
          </a:prstGeom>
          <a:noFill/>
          <a:ln>
            <a:noFill/>
          </a:ln>
        </p:spPr>
      </p:pic>
      <p:sp>
        <p:nvSpPr>
          <p:cNvPr id="248" name="Shape 248"/>
          <p:cNvSpPr/>
          <p:nvPr/>
        </p:nvSpPr>
        <p:spPr>
          <a:xfrm>
            <a:off x="6637675" y="740075"/>
            <a:ext cx="2465100" cy="2775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Shape 253"/>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HEAP - Memory Usage</a:t>
            </a:r>
          </a:p>
        </p:txBody>
      </p:sp>
      <p:sp>
        <p:nvSpPr>
          <p:cNvPr id="254" name="Shape 254"/>
          <p:cNvSpPr txBox="1"/>
          <p:nvPr>
            <p:ph idx="1" type="body"/>
          </p:nvPr>
        </p:nvSpPr>
        <p:spPr>
          <a:xfrm>
            <a:off x="669727" y="558253"/>
            <a:ext cx="7804547" cy="4360365"/>
          </a:xfrm>
          <a:prstGeom prst="rect">
            <a:avLst/>
          </a:prstGeom>
          <a:noFill/>
          <a:ln>
            <a:noFill/>
          </a:ln>
        </p:spPr>
        <p:txBody>
          <a:bodyPr anchorCtr="0" anchor="ctr" bIns="32750" lIns="32750" rIns="32750" wrap="square" tIns="32750">
            <a:noAutofit/>
          </a:bodyPr>
          <a:lstStyle/>
          <a:p>
            <a:pPr indent="-285750" lvl="0" marL="292100" marR="0" rtl="0" algn="l">
              <a:lnSpc>
                <a:spcPct val="100000"/>
              </a:lnSpc>
              <a:spcBef>
                <a:spcPts val="0"/>
              </a:spcBef>
              <a:spcAft>
                <a:spcPts val="0"/>
              </a:spcAft>
              <a:buClr>
                <a:srgbClr val="FFFFFF"/>
              </a:buClr>
              <a:buSzPts val="1500"/>
              <a:buFont typeface="Trebuchet MS"/>
              <a:buChar char="•"/>
            </a:pPr>
            <a:r>
              <a:rPr lang="en" sz="2100">
                <a:latin typeface="Trebuchet MS"/>
                <a:ea typeface="Trebuchet MS"/>
                <a:cs typeface="Trebuchet MS"/>
                <a:sym typeface="Trebuchet MS"/>
              </a:rPr>
              <a:t>Non-standard</a:t>
            </a:r>
          </a:p>
          <a:p>
            <a:pPr indent="-285750" lvl="0" marL="292100" marR="0" rtl="0" algn="l">
              <a:lnSpc>
                <a:spcPct val="100000"/>
              </a:lnSpc>
              <a:spcBef>
                <a:spcPts val="0"/>
              </a:spcBef>
              <a:spcAft>
                <a:spcPts val="0"/>
              </a:spcAft>
              <a:buClr>
                <a:srgbClr val="FFFFFF"/>
              </a:buClr>
              <a:buSzPts val="1500"/>
              <a:buFont typeface="Trebuchet MS"/>
              <a:buChar char="•"/>
            </a:pPr>
            <a:r>
              <a:rPr b="0" i="0" lang="en" sz="2100" u="none" cap="none" strike="noStrike">
                <a:solidFill>
                  <a:srgbClr val="FFFFFF"/>
                </a:solidFill>
                <a:latin typeface="Trebuchet MS"/>
                <a:ea typeface="Trebuchet MS"/>
                <a:cs typeface="Trebuchet MS"/>
                <a:sym typeface="Trebuchet MS"/>
              </a:rPr>
              <a:t>Reduced precision to avoid privacy concerns</a:t>
            </a:r>
            <a:br>
              <a:rPr b="0" i="0" lang="en" sz="2100" u="none" cap="none" strike="noStrike">
                <a:solidFill>
                  <a:srgbClr val="FFFFFF"/>
                </a:solidFill>
                <a:latin typeface="Arial"/>
                <a:ea typeface="Arial"/>
                <a:cs typeface="Arial"/>
                <a:sym typeface="Arial"/>
              </a:rPr>
            </a:br>
          </a:p>
          <a:p>
            <a:pPr indent="0" lvl="0" marL="0" marR="0" rtl="0" algn="l">
              <a:lnSpc>
                <a:spcPct val="100000"/>
              </a:lnSpc>
              <a:spcBef>
                <a:spcPts val="0"/>
              </a:spcBef>
              <a:spcAft>
                <a:spcPts val="0"/>
              </a:spcAft>
              <a:buClr>
                <a:srgbClr val="D9D8AF"/>
              </a:buClr>
              <a:buFont typeface="Consolas"/>
              <a:buNone/>
            </a:pPr>
            <a:r>
              <a:rPr b="0" i="0" lang="en" sz="2000" u="none" cap="none" strike="noStrike">
                <a:solidFill>
                  <a:srgbClr val="D9D8AF"/>
                </a:solidFill>
                <a:latin typeface="Consolas"/>
                <a:ea typeface="Consolas"/>
                <a:cs typeface="Consolas"/>
                <a:sym typeface="Consolas"/>
              </a:rPr>
              <a:t>    1 // report on JS object memory once a second</a:t>
            </a:r>
          </a:p>
          <a:p>
            <a:pPr indent="0" lvl="0" marL="0" marR="0" rtl="0" algn="l">
              <a:lnSpc>
                <a:spcPct val="100000"/>
              </a:lnSpc>
              <a:spcBef>
                <a:spcPts val="0"/>
              </a:spcBef>
              <a:spcAft>
                <a:spcPts val="0"/>
              </a:spcAft>
              <a:buClr>
                <a:srgbClr val="D9D8AF"/>
              </a:buClr>
              <a:buFont typeface="Consolas"/>
              <a:buNone/>
            </a:pPr>
            <a:r>
              <a:rPr b="0" i="0" lang="en" sz="2000" u="none" cap="none" strike="noStrike">
                <a:solidFill>
                  <a:srgbClr val="D9D8AF"/>
                </a:solidFill>
                <a:latin typeface="Consolas"/>
                <a:ea typeface="Consolas"/>
                <a:cs typeface="Consolas"/>
                <a:sym typeface="Consolas"/>
              </a:rPr>
              <a:t>    2 </a:t>
            </a:r>
            <a:r>
              <a:rPr b="0" i="0" lang="en" sz="2000" u="none" cap="none" strike="noStrike">
                <a:solidFill>
                  <a:srgbClr val="EB97F1"/>
                </a:solidFill>
                <a:latin typeface="Consolas"/>
                <a:ea typeface="Consolas"/>
                <a:cs typeface="Consolas"/>
                <a:sym typeface="Consolas"/>
              </a:rPr>
              <a:t>setInterval</a:t>
            </a:r>
            <a:r>
              <a:rPr b="0" i="0" lang="en" sz="2000" u="none" cap="none" strike="noStrike">
                <a:solidFill>
                  <a:srgbClr val="D9D9D9"/>
                </a:solidFill>
                <a:latin typeface="Consolas"/>
                <a:ea typeface="Consolas"/>
                <a:cs typeface="Consolas"/>
                <a:sym typeface="Consolas"/>
              </a:rPr>
              <a:t>(</a:t>
            </a:r>
            <a:r>
              <a:rPr b="1" i="0" lang="en" sz="2000" u="none" cap="none" strike="noStrike">
                <a:solidFill>
                  <a:srgbClr val="8FCCF2"/>
                </a:solidFill>
                <a:latin typeface="Consolas"/>
                <a:ea typeface="Consolas"/>
                <a:cs typeface="Consolas"/>
                <a:sym typeface="Consolas"/>
              </a:rPr>
              <a:t>function</a:t>
            </a:r>
            <a:r>
              <a:rPr b="0" i="0" lang="en" sz="20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2000" u="none" cap="none" strike="noStrike">
                <a:solidFill>
                  <a:srgbClr val="D9D8AF"/>
                </a:solidFill>
                <a:latin typeface="Consolas"/>
                <a:ea typeface="Consolas"/>
                <a:cs typeface="Consolas"/>
                <a:sym typeface="Consolas"/>
              </a:rPr>
              <a:t>    3 </a:t>
            </a:r>
            <a:r>
              <a:rPr b="0" i="0" lang="en" sz="2000" u="none" cap="none" strike="noStrike">
                <a:solidFill>
                  <a:srgbClr val="000000"/>
                </a:solidFill>
                <a:latin typeface="Consolas"/>
                <a:ea typeface="Consolas"/>
                <a:cs typeface="Consolas"/>
                <a:sym typeface="Consolas"/>
              </a:rPr>
              <a:t>  </a:t>
            </a:r>
            <a:r>
              <a:rPr b="1" i="0" lang="en" sz="2000" u="none" cap="none" strike="noStrike">
                <a:solidFill>
                  <a:srgbClr val="8FCCF2"/>
                </a:solidFill>
                <a:latin typeface="Consolas"/>
                <a:ea typeface="Consolas"/>
                <a:cs typeface="Consolas"/>
                <a:sym typeface="Consolas"/>
              </a:rPr>
              <a:t>var</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mem</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window.performance</a:t>
            </a:r>
          </a:p>
          <a:p>
            <a:pPr indent="0" lvl="0" marL="0" marR="0" rtl="0" algn="l">
              <a:lnSpc>
                <a:spcPct val="100000"/>
              </a:lnSpc>
              <a:spcBef>
                <a:spcPts val="0"/>
              </a:spcBef>
              <a:spcAft>
                <a:spcPts val="0"/>
              </a:spcAft>
              <a:buClr>
                <a:srgbClr val="D9D8AF"/>
              </a:buClr>
              <a:buFont typeface="Consolas"/>
              <a:buNone/>
            </a:pPr>
            <a:r>
              <a:rPr b="0" i="0" lang="en" sz="2000" u="none" cap="none" strike="noStrike">
                <a:solidFill>
                  <a:srgbClr val="D9D8AF"/>
                </a:solidFill>
                <a:latin typeface="Consolas"/>
                <a:ea typeface="Consolas"/>
                <a:cs typeface="Consolas"/>
                <a:sym typeface="Consolas"/>
              </a:rPr>
              <a:t>    4 </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&amp;&amp;</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window.performance.memory</a:t>
            </a:r>
          </a:p>
          <a:p>
            <a:pPr indent="0" lvl="0" marL="0" marR="0" rtl="0" algn="l">
              <a:lnSpc>
                <a:spcPct val="100000"/>
              </a:lnSpc>
              <a:spcBef>
                <a:spcPts val="0"/>
              </a:spcBef>
              <a:spcAft>
                <a:spcPts val="0"/>
              </a:spcAft>
              <a:buClr>
                <a:srgbClr val="D9D8AF"/>
              </a:buClr>
              <a:buFont typeface="Consolas"/>
              <a:buNone/>
            </a:pPr>
            <a:r>
              <a:rPr b="0" i="0" lang="en" sz="2000" u="none" cap="none" strike="noStrike">
                <a:solidFill>
                  <a:srgbClr val="D9D8AF"/>
                </a:solidFill>
                <a:latin typeface="Consolas"/>
                <a:ea typeface="Consolas"/>
                <a:cs typeface="Consolas"/>
                <a:sym typeface="Consolas"/>
              </a:rPr>
              <a:t>    5 </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&amp;&amp;</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window.performance.memory.usedJSHeapSize;</a:t>
            </a:r>
          </a:p>
          <a:p>
            <a:pPr indent="0" lvl="0" marL="0" marR="0" rtl="0" algn="l">
              <a:lnSpc>
                <a:spcPct val="100000"/>
              </a:lnSpc>
              <a:spcBef>
                <a:spcPts val="0"/>
              </a:spcBef>
              <a:spcAft>
                <a:spcPts val="0"/>
              </a:spcAft>
              <a:buClr>
                <a:srgbClr val="D9D8AF"/>
              </a:buClr>
              <a:buFont typeface="Consolas"/>
              <a:buNone/>
            </a:pPr>
            <a:r>
              <a:rPr b="0" i="0" lang="en" sz="2000" u="none" cap="none" strike="noStrike">
                <a:solidFill>
                  <a:srgbClr val="D9D8AF"/>
                </a:solidFill>
                <a:latin typeface="Consolas"/>
                <a:ea typeface="Consolas"/>
                <a:cs typeface="Consolas"/>
                <a:sym typeface="Consolas"/>
              </a:rPr>
              <a:t>    6 </a:t>
            </a:r>
          </a:p>
          <a:p>
            <a:pPr indent="0" lvl="0" marL="0" marR="0" rtl="0" algn="l">
              <a:lnSpc>
                <a:spcPct val="100000"/>
              </a:lnSpc>
              <a:spcBef>
                <a:spcPts val="0"/>
              </a:spcBef>
              <a:spcAft>
                <a:spcPts val="0"/>
              </a:spcAft>
              <a:buClr>
                <a:srgbClr val="D9D8AF"/>
              </a:buClr>
              <a:buFont typeface="Consolas"/>
              <a:buNone/>
            </a:pPr>
            <a:r>
              <a:rPr b="0" i="0" lang="en" sz="2000" u="none" cap="none" strike="noStrike">
                <a:solidFill>
                  <a:srgbClr val="D9D8AF"/>
                </a:solidFill>
                <a:latin typeface="Consolas"/>
                <a:ea typeface="Consolas"/>
                <a:cs typeface="Consolas"/>
                <a:sym typeface="Consolas"/>
              </a:rPr>
              <a:t>    7 </a:t>
            </a:r>
            <a:r>
              <a:rPr b="0" i="0" lang="en" sz="2000" u="none" cap="none" strike="noStrike">
                <a:solidFill>
                  <a:srgbClr val="D9D9D9"/>
                </a:solidFill>
                <a:latin typeface="Consolas"/>
                <a:ea typeface="Consolas"/>
                <a:cs typeface="Consolas"/>
                <a:sym typeface="Consolas"/>
              </a:rPr>
              <a:t>  console.</a:t>
            </a:r>
            <a:r>
              <a:rPr b="0" i="0" lang="en" sz="2000" u="none" cap="none" strike="noStrike">
                <a:solidFill>
                  <a:srgbClr val="EB97F1"/>
                </a:solidFill>
                <a:latin typeface="Consolas"/>
                <a:ea typeface="Consolas"/>
                <a:cs typeface="Consolas"/>
                <a:sym typeface="Consolas"/>
              </a:rPr>
              <a:t>log</a:t>
            </a:r>
            <a:r>
              <a:rPr b="0" i="0" lang="en" sz="2000" u="none" cap="none" strike="noStrike">
                <a:solidFill>
                  <a:srgbClr val="D9D9D9"/>
                </a:solidFill>
                <a:latin typeface="Consolas"/>
                <a:ea typeface="Consolas"/>
                <a:cs typeface="Consolas"/>
                <a:sym typeface="Consolas"/>
              </a:rPr>
              <a:t>(</a:t>
            </a:r>
            <a:r>
              <a:rPr b="0" i="0" lang="en" sz="2000" u="none" cap="none" strike="noStrike">
                <a:solidFill>
                  <a:srgbClr val="96E284"/>
                </a:solidFill>
                <a:latin typeface="Consolas"/>
                <a:ea typeface="Consolas"/>
                <a:cs typeface="Consolas"/>
                <a:sym typeface="Consolas"/>
              </a:rPr>
              <a:t>"Memory usage: "</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mem);</a:t>
            </a:r>
          </a:p>
          <a:p>
            <a:pPr indent="0" lvl="0" marL="0" marR="0" rtl="0" algn="l">
              <a:lnSpc>
                <a:spcPct val="100000"/>
              </a:lnSpc>
              <a:spcBef>
                <a:spcPts val="0"/>
              </a:spcBef>
              <a:spcAft>
                <a:spcPts val="0"/>
              </a:spcAft>
              <a:buClr>
                <a:srgbClr val="D9D8AF"/>
              </a:buClr>
              <a:buFont typeface="Consolas"/>
              <a:buNone/>
            </a:pPr>
            <a:r>
              <a:rPr b="0" i="0" lang="en" sz="2000" u="none" cap="none" strike="noStrike">
                <a:solidFill>
                  <a:srgbClr val="D9D8AF"/>
                </a:solidFill>
                <a:latin typeface="Consolas"/>
                <a:ea typeface="Consolas"/>
                <a:cs typeface="Consolas"/>
                <a:sym typeface="Consolas"/>
              </a:rPr>
              <a:t> </a:t>
            </a:r>
            <a:r>
              <a:rPr b="0" i="0" lang="en" sz="2000" u="none" cap="none" strike="noStrike">
                <a:solidFill>
                  <a:srgbClr val="D9D9D9"/>
                </a:solidFill>
                <a:latin typeface="Consolas"/>
                <a:ea typeface="Consolas"/>
                <a:cs typeface="Consolas"/>
                <a:sym typeface="Consolas"/>
              </a:rPr>
              <a:t>   8 },</a:t>
            </a:r>
            <a:r>
              <a:rPr b="0" i="0" lang="en" sz="2000" u="none" cap="none" strike="noStrike">
                <a:solidFill>
                  <a:srgbClr val="000000"/>
                </a:solidFill>
                <a:latin typeface="Consolas"/>
                <a:ea typeface="Consolas"/>
                <a:cs typeface="Consolas"/>
                <a:sym typeface="Consolas"/>
              </a:rPr>
              <a:t> </a:t>
            </a:r>
            <a:r>
              <a:rPr b="0" i="0" lang="en" sz="2000" u="none" cap="none" strike="noStrike">
                <a:solidFill>
                  <a:srgbClr val="96E284"/>
                </a:solidFill>
                <a:latin typeface="Consolas"/>
                <a:ea typeface="Consolas"/>
                <a:cs typeface="Consolas"/>
                <a:sym typeface="Consolas"/>
              </a:rPr>
              <a:t>1000</a:t>
            </a:r>
            <a:r>
              <a:rPr b="0" i="0" lang="en" sz="2000" u="none" cap="none" strike="noStrike">
                <a:solidFill>
                  <a:srgbClr val="D9D9D9"/>
                </a:solidFill>
                <a:latin typeface="Consolas"/>
                <a:ea typeface="Consolas"/>
                <a:cs typeface="Consolas"/>
                <a:sym typeface="Consolas"/>
              </a:rPr>
              <a:t>);</a:t>
            </a:r>
          </a:p>
        </p:txBody>
      </p:sp>
      <p:pic>
        <p:nvPicPr>
          <p:cNvPr id="255" name="Shape 255"/>
          <p:cNvPicPr preferRelativeResize="0"/>
          <p:nvPr/>
        </p:nvPicPr>
        <p:blipFill rotWithShape="1">
          <a:blip r:embed="rId3">
            <a:alphaModFix/>
          </a:blip>
          <a:srcRect b="0" l="0" r="0" t="0"/>
          <a:stretch/>
        </p:blipFill>
        <p:spPr>
          <a:xfrm>
            <a:off x="6651172" y="65150"/>
            <a:ext cx="2438100" cy="1190100"/>
          </a:xfrm>
          <a:prstGeom prst="rect">
            <a:avLst/>
          </a:prstGeom>
          <a:noFill/>
          <a:ln>
            <a:noFill/>
          </a:ln>
        </p:spPr>
      </p:pic>
      <p:sp>
        <p:nvSpPr>
          <p:cNvPr id="256" name="Shape 256"/>
          <p:cNvSpPr/>
          <p:nvPr/>
        </p:nvSpPr>
        <p:spPr>
          <a:xfrm>
            <a:off x="6637675" y="980600"/>
            <a:ext cx="2465100" cy="2958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Shape 261"/>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Battery</a:t>
            </a:r>
          </a:p>
        </p:txBody>
      </p:sp>
      <p:sp>
        <p:nvSpPr>
          <p:cNvPr id="262" name="Shape 262"/>
          <p:cNvSpPr txBox="1"/>
          <p:nvPr>
            <p:ph idx="1" type="body"/>
          </p:nvPr>
        </p:nvSpPr>
        <p:spPr>
          <a:xfrm>
            <a:off x="669727" y="558253"/>
            <a:ext cx="7804547" cy="4360365"/>
          </a:xfrm>
          <a:prstGeom prst="rect">
            <a:avLst/>
          </a:prstGeom>
          <a:noFill/>
          <a:ln>
            <a:noFill/>
          </a:ln>
        </p:spPr>
        <p:txBody>
          <a:bodyPr anchorCtr="0" anchor="ctr" bIns="32750" lIns="32750" rIns="32750" wrap="square" tIns="32750">
            <a:noAutofit/>
          </a:bodyPr>
          <a:lstStyle/>
          <a:p>
            <a:pPr indent="-298450" lvl="0" marL="266700" rtl="0">
              <a:spcBef>
                <a:spcPts val="0"/>
              </a:spcBef>
              <a:buClr>
                <a:schemeClr val="lt1"/>
              </a:buClr>
              <a:buSzPts val="1900"/>
              <a:buFont typeface="Trebuchet MS"/>
              <a:buChar char="•"/>
            </a:pPr>
            <a:r>
              <a:rPr lang="en" sz="1900">
                <a:solidFill>
                  <a:schemeClr val="lt1"/>
                </a:solidFill>
                <a:latin typeface="Trebuchet MS"/>
                <a:ea typeface="Trebuchet MS"/>
                <a:cs typeface="Trebuchet MS"/>
                <a:sym typeface="Trebuchet MS"/>
              </a:rPr>
              <a:t>Monitor your visitor’s battery state</a:t>
            </a:r>
          </a:p>
          <a:p>
            <a:pPr indent="-298450" lvl="0" marL="266700" rtl="0">
              <a:spcBef>
                <a:spcPts val="0"/>
              </a:spcBef>
              <a:buClr>
                <a:schemeClr val="lt1"/>
              </a:buClr>
              <a:buSzPts val="1900"/>
              <a:buFont typeface="Trebuchet MS"/>
              <a:buChar char="•"/>
            </a:pPr>
            <a:r>
              <a:rPr lang="en" sz="1900">
                <a:solidFill>
                  <a:schemeClr val="lt1"/>
                </a:solidFill>
                <a:latin typeface="Trebuchet MS"/>
                <a:ea typeface="Trebuchet MS"/>
                <a:cs typeface="Trebuchet MS"/>
                <a:sym typeface="Trebuchet MS"/>
              </a:rPr>
              <a:t>Reduce work on low battery</a:t>
            </a:r>
          </a:p>
          <a:p>
            <a:pPr indent="0" lvl="0" marL="0" marR="0" rtl="0" algn="l">
              <a:lnSpc>
                <a:spcPct val="100000"/>
              </a:lnSpc>
              <a:spcBef>
                <a:spcPts val="0"/>
              </a:spcBef>
              <a:spcAft>
                <a:spcPts val="0"/>
              </a:spcAft>
              <a:buClr>
                <a:srgbClr val="9A9A9A"/>
              </a:buClr>
              <a:buFont typeface="Consolas"/>
              <a:buNone/>
            </a:pPr>
            <a:r>
              <a:t/>
            </a:r>
            <a:endParaRPr sz="2000">
              <a:solidFill>
                <a:srgbClr val="9A9A9A"/>
              </a:solidFill>
              <a:latin typeface="Consolas"/>
              <a:ea typeface="Consolas"/>
              <a:cs typeface="Consolas"/>
              <a:sym typeface="Consolas"/>
            </a:endParaRPr>
          </a:p>
          <a:p>
            <a:pPr indent="0" lvl="0" marL="0" marR="0" rtl="0" algn="l">
              <a:lnSpc>
                <a:spcPct val="100000"/>
              </a:lnSpc>
              <a:spcBef>
                <a:spcPts val="0"/>
              </a:spcBef>
              <a:spcAft>
                <a:spcPts val="0"/>
              </a:spcAft>
              <a:buClr>
                <a:srgbClr val="9A9A9A"/>
              </a:buClr>
              <a:buFont typeface="Consolas"/>
              <a:buNone/>
            </a:pPr>
            <a:r>
              <a:rPr b="0" i="0" lang="en" sz="2000" u="none" cap="none" strike="noStrike">
                <a:solidFill>
                  <a:srgbClr val="9A9A9A"/>
                </a:solidFill>
                <a:latin typeface="Consolas"/>
                <a:ea typeface="Consolas"/>
                <a:cs typeface="Consolas"/>
                <a:sym typeface="Consolas"/>
              </a:rPr>
              <a:t>    1 </a:t>
            </a:r>
            <a:r>
              <a:rPr lang="en" sz="2000">
                <a:solidFill>
                  <a:srgbClr val="EB97F1"/>
                </a:solidFill>
                <a:latin typeface="Consolas"/>
                <a:ea typeface="Consolas"/>
                <a:cs typeface="Consolas"/>
                <a:sym typeface="Consolas"/>
              </a:rPr>
              <a:t>setInterval</a:t>
            </a:r>
            <a:r>
              <a:rPr lang="en" sz="2000">
                <a:solidFill>
                  <a:srgbClr val="D9D9D9"/>
                </a:solidFill>
                <a:latin typeface="Consolas"/>
                <a:ea typeface="Consolas"/>
                <a:cs typeface="Consolas"/>
                <a:sym typeface="Consolas"/>
              </a:rPr>
              <a:t>(</a:t>
            </a:r>
            <a:r>
              <a:rPr b="1" lang="en" sz="2000">
                <a:solidFill>
                  <a:srgbClr val="8FCCF2"/>
                </a:solidFill>
                <a:latin typeface="Consolas"/>
                <a:ea typeface="Consolas"/>
                <a:cs typeface="Consolas"/>
                <a:sym typeface="Consolas"/>
              </a:rPr>
              <a:t>function</a:t>
            </a:r>
            <a:r>
              <a:rPr lang="en" sz="2000">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9A9A9A"/>
              </a:buClr>
              <a:buFont typeface="Consolas"/>
              <a:buNone/>
            </a:pPr>
            <a:r>
              <a:rPr b="0" i="0" lang="en" sz="2000" u="none" cap="none" strike="noStrike">
                <a:solidFill>
                  <a:srgbClr val="9A9A9A"/>
                </a:solidFill>
                <a:latin typeface="Consolas"/>
                <a:ea typeface="Consolas"/>
                <a:cs typeface="Consolas"/>
                <a:sym typeface="Consolas"/>
              </a:rPr>
              <a:t>    2 </a:t>
            </a:r>
            <a:r>
              <a:rPr b="0" i="0" lang="en" sz="2000" u="none" cap="none" strike="noStrike">
                <a:solidFill>
                  <a:srgbClr val="FFFFFF"/>
                </a:solidFill>
                <a:latin typeface="Consolas"/>
                <a:ea typeface="Consolas"/>
                <a:cs typeface="Consolas"/>
                <a:sym typeface="Consolas"/>
              </a:rPr>
              <a:t>  navigator</a:t>
            </a:r>
            <a:r>
              <a:rPr lang="en" sz="2000">
                <a:solidFill>
                  <a:srgbClr val="D9D9D9"/>
                </a:solidFill>
                <a:latin typeface="Consolas"/>
                <a:ea typeface="Consolas"/>
                <a:cs typeface="Consolas"/>
                <a:sym typeface="Consolas"/>
              </a:rPr>
              <a:t>.</a:t>
            </a:r>
            <a:r>
              <a:rPr b="0" i="0" lang="en" sz="2000" u="none" cap="none" strike="noStrike">
                <a:solidFill>
                  <a:srgbClr val="8FCCF2"/>
                </a:solidFill>
                <a:latin typeface="Consolas"/>
                <a:ea typeface="Consolas"/>
                <a:cs typeface="Consolas"/>
                <a:sym typeface="Consolas"/>
              </a:rPr>
              <a:t>getBattery</a:t>
            </a:r>
            <a:r>
              <a:rPr lang="en" sz="2000">
                <a:solidFill>
                  <a:srgbClr val="D9D9D9"/>
                </a:solidFill>
                <a:latin typeface="Consolas"/>
                <a:ea typeface="Consolas"/>
                <a:cs typeface="Consolas"/>
                <a:sym typeface="Consolas"/>
              </a:rPr>
              <a:t>()</a:t>
            </a:r>
            <a:r>
              <a:rPr b="0" i="0" lang="en" sz="2000" u="none" cap="none" strike="noStrike">
                <a:solidFill>
                  <a:srgbClr val="D9D9D9"/>
                </a:solidFill>
                <a:latin typeface="Consolas"/>
                <a:ea typeface="Consolas"/>
                <a:cs typeface="Consolas"/>
                <a:sym typeface="Consolas"/>
              </a:rPr>
              <a:t>.</a:t>
            </a:r>
            <a:r>
              <a:rPr b="0" i="0" lang="en" sz="2000" u="none" cap="none" strike="noStrike">
                <a:solidFill>
                  <a:srgbClr val="8FCCF2"/>
                </a:solidFill>
                <a:latin typeface="Consolas"/>
                <a:ea typeface="Consolas"/>
                <a:cs typeface="Consolas"/>
                <a:sym typeface="Consolas"/>
              </a:rPr>
              <a:t>then</a:t>
            </a:r>
            <a:r>
              <a:rPr lang="en" sz="2000">
                <a:solidFill>
                  <a:srgbClr val="D9D9D9"/>
                </a:solidFill>
                <a:latin typeface="Consolas"/>
                <a:ea typeface="Consolas"/>
                <a:cs typeface="Consolas"/>
                <a:sym typeface="Consolas"/>
              </a:rPr>
              <a:t>(</a:t>
            </a:r>
            <a:r>
              <a:rPr b="1" i="0" lang="en" sz="2000" u="none" cap="none" strike="noStrike">
                <a:solidFill>
                  <a:srgbClr val="8FCCF2"/>
                </a:solidFill>
                <a:latin typeface="Consolas"/>
                <a:ea typeface="Consolas"/>
                <a:cs typeface="Consolas"/>
                <a:sym typeface="Consolas"/>
              </a:rPr>
              <a:t>function</a:t>
            </a:r>
            <a:r>
              <a:rPr lang="en" sz="2000">
                <a:solidFill>
                  <a:srgbClr val="D9D9D9"/>
                </a:solidFill>
                <a:latin typeface="Consolas"/>
                <a:ea typeface="Consolas"/>
                <a:cs typeface="Consolas"/>
                <a:sym typeface="Consolas"/>
              </a:rPr>
              <a:t>(</a:t>
            </a:r>
            <a:r>
              <a:rPr b="0" i="0" lang="en" sz="2000" u="none" cap="none" strike="noStrike">
                <a:solidFill>
                  <a:srgbClr val="FFFFFF"/>
                </a:solidFill>
                <a:latin typeface="Consolas"/>
                <a:ea typeface="Consolas"/>
                <a:cs typeface="Consolas"/>
                <a:sym typeface="Consolas"/>
              </a:rPr>
              <a:t>batt</a:t>
            </a:r>
            <a:r>
              <a:rPr lang="en" sz="2000">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9A9A9A"/>
              </a:buClr>
              <a:buFont typeface="Consolas"/>
              <a:buNone/>
            </a:pPr>
            <a:r>
              <a:rPr b="0" i="0" lang="en" sz="2000" u="none" cap="none" strike="noStrike">
                <a:solidFill>
                  <a:srgbClr val="9A9A9A"/>
                </a:solidFill>
                <a:latin typeface="Consolas"/>
                <a:ea typeface="Consolas"/>
                <a:cs typeface="Consolas"/>
                <a:sym typeface="Consolas"/>
              </a:rPr>
              <a:t>    3 </a:t>
            </a:r>
            <a:r>
              <a:rPr b="0" i="0" lang="en" sz="2000" u="none" cap="none" strike="noStrike">
                <a:solidFill>
                  <a:srgbClr val="FFFFFF"/>
                </a:solidFill>
                <a:latin typeface="Consolas"/>
                <a:ea typeface="Consolas"/>
                <a:cs typeface="Consolas"/>
                <a:sym typeface="Consolas"/>
              </a:rPr>
              <a:t>    console</a:t>
            </a:r>
            <a:r>
              <a:rPr lang="en" sz="2000">
                <a:solidFill>
                  <a:srgbClr val="D9D9D9"/>
                </a:solidFill>
                <a:latin typeface="Consolas"/>
                <a:ea typeface="Consolas"/>
                <a:cs typeface="Consolas"/>
                <a:sym typeface="Consolas"/>
              </a:rPr>
              <a:t>.</a:t>
            </a:r>
            <a:r>
              <a:rPr b="0" i="0" lang="en" sz="2000" u="none" cap="none" strike="noStrike">
                <a:solidFill>
                  <a:srgbClr val="8FCCF2"/>
                </a:solidFill>
                <a:latin typeface="Consolas"/>
                <a:ea typeface="Consolas"/>
                <a:cs typeface="Consolas"/>
                <a:sym typeface="Consolas"/>
              </a:rPr>
              <a:t>log</a:t>
            </a:r>
            <a:r>
              <a:rPr lang="en" sz="2000">
                <a:solidFill>
                  <a:srgbClr val="D9D9D9"/>
                </a:solidFill>
                <a:latin typeface="Consolas"/>
                <a:ea typeface="Consolas"/>
                <a:cs typeface="Consolas"/>
                <a:sym typeface="Consolas"/>
              </a:rPr>
              <a:t>(</a:t>
            </a:r>
            <a:r>
              <a:rPr b="0" i="0" lang="en" sz="2000" u="none" cap="none" strike="noStrike">
                <a:solidFill>
                  <a:srgbClr val="FFFFFF"/>
                </a:solidFill>
                <a:latin typeface="Consolas"/>
                <a:ea typeface="Consolas"/>
                <a:cs typeface="Consolas"/>
                <a:sym typeface="Consolas"/>
              </a:rPr>
              <a:t>batt</a:t>
            </a:r>
            <a:r>
              <a:rPr lang="en" sz="2000">
                <a:solidFill>
                  <a:srgbClr val="D9D9D9"/>
                </a:solidFill>
                <a:latin typeface="Consolas"/>
                <a:ea typeface="Consolas"/>
                <a:cs typeface="Consolas"/>
                <a:sym typeface="Consolas"/>
              </a:rPr>
              <a:t>.</a:t>
            </a:r>
            <a:r>
              <a:rPr b="0" i="0" lang="en" sz="2000" u="none" cap="none" strike="noStrike">
                <a:solidFill>
                  <a:srgbClr val="FFFFFF"/>
                </a:solidFill>
                <a:latin typeface="Consolas"/>
                <a:ea typeface="Consolas"/>
                <a:cs typeface="Consolas"/>
                <a:sym typeface="Consolas"/>
              </a:rPr>
              <a:t>level</a:t>
            </a:r>
            <a:r>
              <a:rPr lang="en" sz="2000">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2000" u="none" cap="none" strike="noStrike">
                <a:solidFill>
                  <a:srgbClr val="9A9A9A"/>
                </a:solidFill>
                <a:latin typeface="Consolas"/>
                <a:ea typeface="Consolas"/>
                <a:cs typeface="Consolas"/>
                <a:sym typeface="Consolas"/>
              </a:rPr>
              <a:t>    4 </a:t>
            </a:r>
            <a:r>
              <a:rPr b="0" i="0" lang="en" sz="2000" u="none" cap="none" strike="noStrike">
                <a:solidFill>
                  <a:srgbClr val="000000"/>
                </a:solidFill>
                <a:latin typeface="Consolas"/>
                <a:ea typeface="Consolas"/>
                <a:cs typeface="Consolas"/>
                <a:sym typeface="Consolas"/>
              </a:rPr>
              <a:t>  </a:t>
            </a:r>
            <a:r>
              <a:rPr lang="en" sz="2000">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2000" u="none" cap="none" strike="noStrike">
                <a:solidFill>
                  <a:srgbClr val="9A9A9A"/>
                </a:solidFill>
                <a:latin typeface="Consolas"/>
                <a:ea typeface="Consolas"/>
                <a:cs typeface="Consolas"/>
                <a:sym typeface="Consolas"/>
              </a:rPr>
              <a:t>    5 </a:t>
            </a:r>
            <a:r>
              <a:rPr lang="en" sz="2000">
                <a:solidFill>
                  <a:srgbClr val="D9D9D9"/>
                </a:solidFill>
                <a:latin typeface="Consolas"/>
                <a:ea typeface="Consolas"/>
                <a:cs typeface="Consolas"/>
                <a:sym typeface="Consolas"/>
              </a:rPr>
              <a:t>},</a:t>
            </a:r>
            <a:r>
              <a:rPr lang="en" sz="2000">
                <a:solidFill>
                  <a:schemeClr val="dk1"/>
                </a:solidFill>
                <a:latin typeface="Consolas"/>
                <a:ea typeface="Consolas"/>
                <a:cs typeface="Consolas"/>
                <a:sym typeface="Consolas"/>
              </a:rPr>
              <a:t> </a:t>
            </a:r>
            <a:r>
              <a:rPr lang="en" sz="2000">
                <a:solidFill>
                  <a:srgbClr val="96E284"/>
                </a:solidFill>
                <a:latin typeface="Consolas"/>
                <a:ea typeface="Consolas"/>
                <a:cs typeface="Consolas"/>
                <a:sym typeface="Consolas"/>
              </a:rPr>
              <a:t>1000</a:t>
            </a:r>
            <a:r>
              <a:rPr lang="en" sz="2000">
                <a:solidFill>
                  <a:srgbClr val="D9D9D9"/>
                </a:solidFill>
                <a:latin typeface="Consolas"/>
                <a:ea typeface="Consolas"/>
                <a:cs typeface="Consolas"/>
                <a:sym typeface="Consolas"/>
              </a:rPr>
              <a:t>);</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Shape 130"/>
          <p:cNvSpPr txBox="1"/>
          <p:nvPr>
            <p:ph type="title"/>
          </p:nvPr>
        </p:nvSpPr>
        <p:spPr>
          <a:xfrm>
            <a:off x="892969" y="863947"/>
            <a:ext cx="7358100" cy="1741200"/>
          </a:xfrm>
          <a:prstGeom prst="rect">
            <a:avLst/>
          </a:prstGeom>
        </p:spPr>
        <p:txBody>
          <a:bodyPr anchorCtr="0" anchor="b" bIns="58925" lIns="58925" rIns="58925" wrap="square" tIns="58925">
            <a:noAutofit/>
          </a:bodyPr>
          <a:lstStyle/>
          <a:p>
            <a:pPr indent="0" lvl="0" marL="0">
              <a:spcBef>
                <a:spcPts val="0"/>
              </a:spcBef>
              <a:buNone/>
            </a:pPr>
            <a:r>
              <a:rPr lang="en" sz="7200">
                <a:solidFill>
                  <a:srgbClr val="6FA8DC"/>
                </a:solidFill>
                <a:latin typeface="Sacramento"/>
                <a:ea typeface="Sacramento"/>
                <a:cs typeface="Sacramento"/>
                <a:sym typeface="Sacramento"/>
              </a:rPr>
              <a:t>M</a:t>
            </a:r>
            <a:r>
              <a:rPr lang="en" sz="7200">
                <a:latin typeface="Sacramento"/>
                <a:ea typeface="Sacramento"/>
                <a:cs typeface="Sacramento"/>
                <a:sym typeface="Sacramento"/>
              </a:rPr>
              <a:t>easuring </a:t>
            </a:r>
            <a:r>
              <a:rPr lang="en" sz="7200">
                <a:solidFill>
                  <a:srgbClr val="EA9999"/>
                </a:solidFill>
                <a:latin typeface="Sacramento"/>
                <a:ea typeface="Sacramento"/>
                <a:cs typeface="Sacramento"/>
                <a:sym typeface="Sacramento"/>
              </a:rPr>
              <a:t>C</a:t>
            </a:r>
            <a:r>
              <a:rPr lang="en" sz="7200">
                <a:latin typeface="Sacramento"/>
                <a:ea typeface="Sacramento"/>
                <a:cs typeface="Sacramento"/>
                <a:sym typeface="Sacramento"/>
              </a:rPr>
              <a:t>ontinuity</a:t>
            </a:r>
          </a:p>
        </p:txBody>
      </p:sp>
      <p:sp>
        <p:nvSpPr>
          <p:cNvPr id="131" name="Shape 131"/>
          <p:cNvSpPr txBox="1"/>
          <p:nvPr>
            <p:ph idx="1" type="body"/>
          </p:nvPr>
        </p:nvSpPr>
        <p:spPr>
          <a:xfrm>
            <a:off x="892950" y="2977929"/>
            <a:ext cx="7358100" cy="882300"/>
          </a:xfrm>
          <a:prstGeom prst="rect">
            <a:avLst/>
          </a:prstGeom>
        </p:spPr>
        <p:txBody>
          <a:bodyPr anchorCtr="0" anchor="t" bIns="58925" lIns="58925" rIns="58925" wrap="square" tIns="58925">
            <a:noAutofit/>
          </a:bodyPr>
          <a:lstStyle/>
          <a:p>
            <a:pPr indent="0" lvl="0" marL="0">
              <a:spcBef>
                <a:spcPts val="0"/>
              </a:spcBef>
              <a:buNone/>
            </a:pPr>
            <a:r>
              <a:rPr lang="en" sz="1400">
                <a:latin typeface="Syncopate"/>
                <a:ea typeface="Syncopate"/>
                <a:cs typeface="Syncopate"/>
                <a:sym typeface="Syncopate"/>
              </a:rPr>
              <a:t>2016-06-22</a:t>
            </a:r>
          </a:p>
          <a:p>
            <a:pPr indent="0" lvl="0" marL="0">
              <a:spcBef>
                <a:spcPts val="0"/>
              </a:spcBef>
              <a:buNone/>
            </a:pPr>
            <a:r>
              <a:t/>
            </a:r>
            <a:endParaRPr sz="1400">
              <a:latin typeface="Syncopate"/>
              <a:ea typeface="Syncopate"/>
              <a:cs typeface="Syncopate"/>
              <a:sym typeface="Syncopate"/>
            </a:endParaRPr>
          </a:p>
          <a:p>
            <a:pPr indent="0" lvl="0" marL="0">
              <a:spcBef>
                <a:spcPts val="0"/>
              </a:spcBef>
              <a:buNone/>
            </a:pPr>
            <a:r>
              <a:rPr lang="en" sz="1400">
                <a:solidFill>
                  <a:srgbClr val="6FA8DC"/>
                </a:solidFill>
                <a:latin typeface="Syncopate"/>
                <a:ea typeface="Syncopate"/>
                <a:cs typeface="Syncopate"/>
                <a:sym typeface="Syncopate"/>
              </a:rPr>
              <a:t>#</a:t>
            </a:r>
            <a:r>
              <a:rPr lang="en" sz="1400">
                <a:latin typeface="Syncopate"/>
                <a:ea typeface="Syncopate"/>
                <a:cs typeface="Syncopate"/>
                <a:sym typeface="Syncopate"/>
              </a:rPr>
              <a:t>VelocityCONF 2016</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pic>
        <p:nvPicPr>
          <p:cNvPr id="267" name="Shape 267"/>
          <p:cNvPicPr preferRelativeResize="0"/>
          <p:nvPr/>
        </p:nvPicPr>
        <p:blipFill rotWithShape="1">
          <a:blip r:embed="rId3">
            <a:alphaModFix/>
          </a:blip>
          <a:srcRect b="4856" l="0" r="0" t="0"/>
          <a:stretch/>
        </p:blipFill>
        <p:spPr>
          <a:xfrm>
            <a:off x="336925" y="1088351"/>
            <a:ext cx="8470200" cy="3851700"/>
          </a:xfrm>
          <a:prstGeom prst="rect">
            <a:avLst/>
          </a:prstGeom>
          <a:noFill/>
          <a:ln>
            <a:noFill/>
          </a:ln>
        </p:spPr>
      </p:pic>
      <p:sp>
        <p:nvSpPr>
          <p:cNvPr id="268" name="Shape 268"/>
          <p:cNvSpPr txBox="1"/>
          <p:nvPr>
            <p:ph type="title"/>
          </p:nvPr>
        </p:nvSpPr>
        <p:spPr>
          <a:xfrm>
            <a:off x="336921" y="133945"/>
            <a:ext cx="8470158" cy="77191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Interactions</a:t>
            </a:r>
          </a:p>
        </p:txBody>
      </p:sp>
      <p:sp>
        <p:nvSpPr>
          <p:cNvPr id="269" name="Shape 269"/>
          <p:cNvSpPr/>
          <p:nvPr/>
        </p:nvSpPr>
        <p:spPr>
          <a:xfrm>
            <a:off x="336925" y="1845600"/>
            <a:ext cx="8469900" cy="443700"/>
          </a:xfrm>
          <a:prstGeom prst="rect">
            <a:avLst/>
          </a:prstGeom>
          <a:noFill/>
          <a:ln cap="flat" cmpd="sng" w="76200">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Shape 274"/>
          <p:cNvSpPr txBox="1"/>
          <p:nvPr>
            <p:ph idx="1" type="body"/>
          </p:nvPr>
        </p:nvSpPr>
        <p:spPr>
          <a:xfrm>
            <a:off x="669727" y="564951"/>
            <a:ext cx="7804547" cy="4360365"/>
          </a:xfrm>
          <a:prstGeom prst="rect">
            <a:avLst/>
          </a:prstGeom>
          <a:noFill/>
          <a:ln>
            <a:noFill/>
          </a:ln>
        </p:spPr>
        <p:txBody>
          <a:bodyPr anchorCtr="0" anchor="ctr" bIns="32750" lIns="32750" rIns="32750" wrap="square" tIns="32750">
            <a:noAutofit/>
          </a:bodyPr>
          <a:lstStyle/>
          <a:p>
            <a:pPr indent="-266700" lvl="0" marL="266700" marR="0" rtl="0" algn="l">
              <a:lnSpc>
                <a:spcPct val="100000"/>
              </a:lnSpc>
              <a:spcBef>
                <a:spcPts val="0"/>
              </a:spcBef>
              <a:spcAft>
                <a:spcPts val="0"/>
              </a:spcAft>
              <a:buClr>
                <a:srgbClr val="FFFFFF"/>
              </a:buClr>
              <a:buSzPts val="1400"/>
              <a:buFont typeface="Exo 2"/>
              <a:buChar char="•"/>
            </a:pPr>
            <a:r>
              <a:rPr lang="en" sz="1900">
                <a:latin typeface="Exo 2"/>
                <a:ea typeface="Exo 2"/>
                <a:cs typeface="Exo 2"/>
                <a:sym typeface="Exo 2"/>
              </a:rPr>
              <a:t>scroll</a:t>
            </a:r>
          </a:p>
          <a:p>
            <a:pPr indent="-266700" lvl="0" marL="266700" marR="0" rtl="0" algn="l">
              <a:lnSpc>
                <a:spcPct val="100000"/>
              </a:lnSpc>
              <a:spcBef>
                <a:spcPts val="0"/>
              </a:spcBef>
              <a:spcAft>
                <a:spcPts val="0"/>
              </a:spcAft>
              <a:buClr>
                <a:srgbClr val="FFFFFF"/>
              </a:buClr>
              <a:buSzPts val="1400"/>
              <a:buFont typeface="Exo 2"/>
              <a:buChar char="•"/>
            </a:pPr>
            <a:r>
              <a:rPr lang="en" sz="1900">
                <a:latin typeface="Exo 2"/>
                <a:ea typeface="Exo 2"/>
                <a:cs typeface="Exo 2"/>
                <a:sym typeface="Exo 2"/>
              </a:rPr>
              <a:t>mousemove</a:t>
            </a:r>
          </a:p>
          <a:p>
            <a:pPr indent="-266700" lvl="0" marL="266700" marR="0" rtl="0" algn="l">
              <a:lnSpc>
                <a:spcPct val="100000"/>
              </a:lnSpc>
              <a:spcBef>
                <a:spcPts val="0"/>
              </a:spcBef>
              <a:spcAft>
                <a:spcPts val="0"/>
              </a:spcAft>
              <a:buClr>
                <a:srgbClr val="FFFFFF"/>
              </a:buClr>
              <a:buSzPts val="1400"/>
              <a:buFont typeface="Exo 2"/>
              <a:buChar char="•"/>
            </a:pPr>
            <a:r>
              <a:rPr lang="en" sz="1900">
                <a:latin typeface="Exo 2"/>
                <a:ea typeface="Exo 2"/>
                <a:cs typeface="Exo 2"/>
                <a:sym typeface="Exo 2"/>
              </a:rPr>
              <a:t>click</a:t>
            </a:r>
          </a:p>
          <a:p>
            <a:pPr indent="-266700" lvl="0" marL="266700" marR="0" rtl="0" algn="l">
              <a:lnSpc>
                <a:spcPct val="100000"/>
              </a:lnSpc>
              <a:spcBef>
                <a:spcPts val="0"/>
              </a:spcBef>
              <a:spcAft>
                <a:spcPts val="0"/>
              </a:spcAft>
              <a:buClr>
                <a:srgbClr val="FFFFFF"/>
              </a:buClr>
              <a:buSzPts val="1400"/>
              <a:buFont typeface="Exo 2"/>
              <a:buChar char="•"/>
            </a:pPr>
            <a:r>
              <a:rPr lang="en" sz="1900">
                <a:latin typeface="Exo 2"/>
                <a:ea typeface="Exo 2"/>
                <a:cs typeface="Exo 2"/>
                <a:sym typeface="Exo 2"/>
              </a:rPr>
              <a:t>keydown</a:t>
            </a:r>
          </a:p>
        </p:txBody>
      </p:sp>
      <p:sp>
        <p:nvSpPr>
          <p:cNvPr id="275" name="Shape 275"/>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Interactions - User Input</a:t>
            </a:r>
          </a:p>
        </p:txBody>
      </p:sp>
      <p:pic>
        <p:nvPicPr>
          <p:cNvPr id="276" name="Shape 276"/>
          <p:cNvPicPr preferRelativeResize="0"/>
          <p:nvPr/>
        </p:nvPicPr>
        <p:blipFill rotWithShape="1">
          <a:blip r:embed="rId3">
            <a:alphaModFix/>
          </a:blip>
          <a:srcRect b="4856" l="0" r="0" t="0"/>
          <a:stretch/>
        </p:blipFill>
        <p:spPr>
          <a:xfrm>
            <a:off x="5234272" y="80600"/>
            <a:ext cx="3783900" cy="2244900"/>
          </a:xfrm>
          <a:prstGeom prst="rect">
            <a:avLst/>
          </a:prstGeom>
          <a:noFill/>
          <a:ln>
            <a:noFill/>
          </a:ln>
        </p:spPr>
      </p:pic>
      <p:sp>
        <p:nvSpPr>
          <p:cNvPr id="277" name="Shape 277"/>
          <p:cNvSpPr/>
          <p:nvPr/>
        </p:nvSpPr>
        <p:spPr>
          <a:xfrm>
            <a:off x="5234275" y="524425"/>
            <a:ext cx="3783900" cy="2550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Shape 282"/>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Interactions - Visibility</a:t>
            </a:r>
          </a:p>
        </p:txBody>
      </p:sp>
      <p:sp>
        <p:nvSpPr>
          <p:cNvPr id="283" name="Shape 283"/>
          <p:cNvSpPr txBox="1"/>
          <p:nvPr>
            <p:ph idx="1" type="body"/>
          </p:nvPr>
        </p:nvSpPr>
        <p:spPr>
          <a:xfrm>
            <a:off x="669727" y="564951"/>
            <a:ext cx="7804547" cy="4360365"/>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None/>
            </a:pPr>
            <a:r>
              <a:t/>
            </a:r>
            <a:endParaRPr sz="2100"/>
          </a:p>
          <a:p>
            <a:pPr indent="0" lvl="0" marL="0" marR="0" rtl="0" algn="l">
              <a:lnSpc>
                <a:spcPct val="100000"/>
              </a:lnSpc>
              <a:spcBef>
                <a:spcPts val="0"/>
              </a:spcBef>
              <a:spcAft>
                <a:spcPts val="0"/>
              </a:spcAft>
              <a:buNone/>
            </a:pPr>
            <a:r>
              <a:t/>
            </a:r>
            <a:endParaRPr sz="2100"/>
          </a:p>
          <a:p>
            <a:pPr indent="0" lvl="0" marL="0" marR="0" rtl="0" algn="l">
              <a:lnSpc>
                <a:spcPct val="100000"/>
              </a:lnSpc>
              <a:spcBef>
                <a:spcPts val="0"/>
              </a:spcBef>
              <a:spcAft>
                <a:spcPts val="0"/>
              </a:spcAft>
              <a:buNone/>
            </a:pPr>
            <a:r>
              <a:rPr lang="en" sz="2100">
                <a:latin typeface="Trebuchet MS"/>
                <a:ea typeface="Trebuchet MS"/>
                <a:cs typeface="Trebuchet MS"/>
                <a:sym typeface="Trebuchet MS"/>
              </a:rPr>
              <a:t>Window’s visibility state</a:t>
            </a:r>
            <a:br>
              <a:rPr b="0" i="0" lang="en" sz="2100" u="none" cap="none" strike="noStrike">
                <a:solidFill>
                  <a:srgbClr val="FFFFFF"/>
                </a:solidFill>
                <a:latin typeface="Arial"/>
                <a:ea typeface="Arial"/>
                <a:cs typeface="Arial"/>
                <a:sym typeface="Arial"/>
              </a:rPr>
            </a:br>
          </a:p>
          <a:p>
            <a:pPr indent="0" lvl="0" marL="0" marR="0" rtl="0" algn="l">
              <a:lnSpc>
                <a:spcPct val="100000"/>
              </a:lnSpc>
              <a:spcBef>
                <a:spcPts val="0"/>
              </a:spcBef>
              <a:spcAft>
                <a:spcPts val="0"/>
              </a:spcAft>
              <a:buClr>
                <a:srgbClr val="D9D8AF"/>
              </a:buClr>
              <a:buFont typeface="Consolas"/>
              <a:buNone/>
            </a:pPr>
            <a:r>
              <a:t/>
            </a:r>
            <a:endParaRPr sz="1700">
              <a:solidFill>
                <a:srgbClr val="D9D8AF"/>
              </a:solidFill>
              <a:latin typeface="Consolas"/>
              <a:ea typeface="Consolas"/>
              <a:cs typeface="Consolas"/>
              <a:sym typeface="Consolas"/>
            </a:endParaRPr>
          </a:p>
          <a:p>
            <a:pPr indent="0" lvl="0" marL="0" marR="0" rtl="0" algn="l">
              <a:lnSpc>
                <a:spcPct val="100000"/>
              </a:lnSpc>
              <a:spcBef>
                <a:spcPts val="0"/>
              </a:spcBef>
              <a:spcAft>
                <a:spcPts val="0"/>
              </a:spcAft>
              <a:buClr>
                <a:srgbClr val="D9D8AF"/>
              </a:buClr>
              <a:buFont typeface="Consolas"/>
              <a:buNone/>
            </a:pPr>
            <a:r>
              <a:rPr b="0" i="0" lang="en" sz="1700" u="none" cap="none" strike="noStrike">
                <a:solidFill>
                  <a:srgbClr val="D9D8AF"/>
                </a:solidFill>
                <a:latin typeface="Consolas"/>
                <a:ea typeface="Consolas"/>
                <a:cs typeface="Consolas"/>
                <a:sym typeface="Consolas"/>
              </a:rPr>
              <a:t>  1 </a:t>
            </a:r>
            <a:r>
              <a:rPr b="0" i="0" lang="en" sz="1700" u="none" cap="none" strike="noStrike">
                <a:solidFill>
                  <a:srgbClr val="D9D9D9"/>
                </a:solidFill>
                <a:latin typeface="Consolas"/>
                <a:ea typeface="Consolas"/>
                <a:cs typeface="Consolas"/>
                <a:sym typeface="Consolas"/>
              </a:rPr>
              <a:t>document.</a:t>
            </a:r>
            <a:r>
              <a:rPr b="0" i="0" lang="en" sz="1700" u="none" cap="none" strike="noStrike">
                <a:solidFill>
                  <a:srgbClr val="EB97F1"/>
                </a:solidFill>
                <a:latin typeface="Consolas"/>
                <a:ea typeface="Consolas"/>
                <a:cs typeface="Consolas"/>
                <a:sym typeface="Consolas"/>
              </a:rPr>
              <a:t>addEventListener</a:t>
            </a:r>
            <a:r>
              <a:rPr b="0" i="0" lang="en" sz="1700" u="none" cap="none" strike="noStrike">
                <a:solidFill>
                  <a:srgbClr val="D9D9D9"/>
                </a:solidFill>
                <a:latin typeface="Consolas"/>
                <a:ea typeface="Consolas"/>
                <a:cs typeface="Consolas"/>
                <a:sym typeface="Consolas"/>
              </a:rPr>
              <a:t>(</a:t>
            </a:r>
            <a:r>
              <a:rPr b="0" i="0" lang="en" sz="1700" u="none" cap="none" strike="noStrike">
                <a:solidFill>
                  <a:srgbClr val="96E284"/>
                </a:solidFill>
                <a:latin typeface="Consolas"/>
                <a:ea typeface="Consolas"/>
                <a:cs typeface="Consolas"/>
                <a:sym typeface="Consolas"/>
              </a:rPr>
              <a:t>"visibilitychange"</a:t>
            </a:r>
            <a:r>
              <a:rPr b="0" i="0" lang="en" sz="1700" u="none" cap="none" strike="noStrike">
                <a:solidFill>
                  <a:srgbClr val="D9D9D9"/>
                </a:solidFill>
                <a:latin typeface="Consolas"/>
                <a:ea typeface="Consolas"/>
                <a:cs typeface="Consolas"/>
                <a:sym typeface="Consolas"/>
              </a:rPr>
              <a:t>,</a:t>
            </a:r>
            <a:r>
              <a:rPr b="0" i="0" lang="en" sz="1700" u="none" cap="none" strike="noStrike">
                <a:solidFill>
                  <a:srgbClr val="000000"/>
                </a:solidFill>
                <a:latin typeface="Consolas"/>
                <a:ea typeface="Consolas"/>
                <a:cs typeface="Consolas"/>
                <a:sym typeface="Consolas"/>
              </a:rPr>
              <a:t> </a:t>
            </a:r>
            <a:r>
              <a:rPr b="1" i="0" lang="en" sz="1700" u="none" cap="none" strike="noStrike">
                <a:solidFill>
                  <a:srgbClr val="8FCCF2"/>
                </a:solidFill>
                <a:latin typeface="Consolas"/>
                <a:ea typeface="Consolas"/>
                <a:cs typeface="Consolas"/>
                <a:sym typeface="Consolas"/>
              </a:rPr>
              <a:t>function</a:t>
            </a:r>
            <a:r>
              <a:rPr b="0" i="0" lang="en" sz="17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700" u="none" cap="none" strike="noStrike">
                <a:solidFill>
                  <a:srgbClr val="D9D8AF"/>
                </a:solidFill>
                <a:latin typeface="Consolas"/>
                <a:ea typeface="Consolas"/>
                <a:cs typeface="Consolas"/>
                <a:sym typeface="Consolas"/>
              </a:rPr>
              <a:t>  2 </a:t>
            </a:r>
            <a:r>
              <a:rPr b="0" i="0" lang="en" sz="1700" u="none" cap="none" strike="noStrike">
                <a:solidFill>
                  <a:srgbClr val="D9D9D9"/>
                </a:solidFill>
                <a:latin typeface="Consolas"/>
                <a:ea typeface="Consolas"/>
                <a:cs typeface="Consolas"/>
                <a:sym typeface="Consolas"/>
              </a:rPr>
              <a:t>  console.</a:t>
            </a:r>
            <a:r>
              <a:rPr b="0" i="0" lang="en" sz="1700" u="none" cap="none" strike="noStrike">
                <a:solidFill>
                  <a:srgbClr val="EB97F1"/>
                </a:solidFill>
                <a:latin typeface="Consolas"/>
                <a:ea typeface="Consolas"/>
                <a:cs typeface="Consolas"/>
                <a:sym typeface="Consolas"/>
              </a:rPr>
              <a:t>log</a:t>
            </a:r>
            <a:r>
              <a:rPr b="0" i="0" lang="en" sz="1700" u="none" cap="none" strike="noStrike">
                <a:solidFill>
                  <a:srgbClr val="D9D9D9"/>
                </a:solidFill>
                <a:latin typeface="Consolas"/>
                <a:ea typeface="Consolas"/>
                <a:cs typeface="Consolas"/>
                <a:sym typeface="Consolas"/>
              </a:rPr>
              <a:t>(document.hidden</a:t>
            </a:r>
            <a:r>
              <a:rPr b="0" i="0" lang="en" sz="1700" u="none" cap="none" strike="noStrike">
                <a:solidFill>
                  <a:srgbClr val="000000"/>
                </a:solidFill>
                <a:latin typeface="Consolas"/>
                <a:ea typeface="Consolas"/>
                <a:cs typeface="Consolas"/>
                <a:sym typeface="Consolas"/>
              </a:rPr>
              <a:t> </a:t>
            </a:r>
            <a:r>
              <a:rPr b="0" i="0" lang="en" sz="1700" u="none" cap="none" strike="noStrike">
                <a:solidFill>
                  <a:srgbClr val="D9D9D9"/>
                </a:solidFill>
                <a:latin typeface="Consolas"/>
                <a:ea typeface="Consolas"/>
                <a:cs typeface="Consolas"/>
                <a:sym typeface="Consolas"/>
              </a:rPr>
              <a:t>?</a:t>
            </a:r>
            <a:r>
              <a:rPr b="0" i="0" lang="en" sz="1700" u="none" cap="none" strike="noStrike">
                <a:solidFill>
                  <a:srgbClr val="000000"/>
                </a:solidFill>
                <a:latin typeface="Consolas"/>
                <a:ea typeface="Consolas"/>
                <a:cs typeface="Consolas"/>
                <a:sym typeface="Consolas"/>
              </a:rPr>
              <a:t> </a:t>
            </a:r>
            <a:r>
              <a:rPr b="0" i="0" lang="en" sz="1700" u="none" cap="none" strike="noStrike">
                <a:solidFill>
                  <a:srgbClr val="96E284"/>
                </a:solidFill>
                <a:latin typeface="Consolas"/>
                <a:ea typeface="Consolas"/>
                <a:cs typeface="Consolas"/>
                <a:sym typeface="Consolas"/>
              </a:rPr>
              <a:t>"hidden"</a:t>
            </a:r>
            <a:r>
              <a:rPr b="0" i="0" lang="en" sz="1700" u="none" cap="none" strike="noStrike">
                <a:solidFill>
                  <a:srgbClr val="000000"/>
                </a:solidFill>
                <a:latin typeface="Consolas"/>
                <a:ea typeface="Consolas"/>
                <a:cs typeface="Consolas"/>
                <a:sym typeface="Consolas"/>
              </a:rPr>
              <a:t> </a:t>
            </a:r>
            <a:r>
              <a:rPr b="0" i="0" lang="en" sz="1700" u="none" cap="none" strike="noStrike">
                <a:solidFill>
                  <a:srgbClr val="D9D9D9"/>
                </a:solidFill>
                <a:latin typeface="Consolas"/>
                <a:ea typeface="Consolas"/>
                <a:cs typeface="Consolas"/>
                <a:sym typeface="Consolas"/>
              </a:rPr>
              <a:t>:</a:t>
            </a:r>
            <a:r>
              <a:rPr b="0" i="0" lang="en" sz="1700" u="none" cap="none" strike="noStrike">
                <a:solidFill>
                  <a:srgbClr val="000000"/>
                </a:solidFill>
                <a:latin typeface="Consolas"/>
                <a:ea typeface="Consolas"/>
                <a:cs typeface="Consolas"/>
                <a:sym typeface="Consolas"/>
              </a:rPr>
              <a:t> </a:t>
            </a:r>
            <a:r>
              <a:rPr b="0" i="0" lang="en" sz="1700" u="none" cap="none" strike="noStrike">
                <a:solidFill>
                  <a:srgbClr val="96E284"/>
                </a:solidFill>
                <a:latin typeface="Consolas"/>
                <a:ea typeface="Consolas"/>
                <a:cs typeface="Consolas"/>
                <a:sym typeface="Consolas"/>
              </a:rPr>
              <a:t>"visible"</a:t>
            </a:r>
            <a:r>
              <a:rPr b="0" i="0" lang="en" sz="17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700" u="none" cap="none" strike="noStrike">
                <a:solidFill>
                  <a:srgbClr val="D9D8AF"/>
                </a:solidFill>
                <a:latin typeface="Consolas"/>
                <a:ea typeface="Consolas"/>
                <a:cs typeface="Consolas"/>
                <a:sym typeface="Consolas"/>
              </a:rPr>
              <a:t>  3 </a:t>
            </a:r>
            <a:r>
              <a:rPr b="0" i="0" lang="en" sz="1700" u="none" cap="none" strike="noStrike">
                <a:solidFill>
                  <a:srgbClr val="D9D9D9"/>
                </a:solidFill>
                <a:latin typeface="Consolas"/>
                <a:ea typeface="Consolas"/>
                <a:cs typeface="Consolas"/>
                <a:sym typeface="Consolas"/>
              </a:rPr>
              <a:t>},</a:t>
            </a:r>
            <a:r>
              <a:rPr b="0" i="0" lang="en" sz="1700" u="none" cap="none" strike="noStrike">
                <a:solidFill>
                  <a:srgbClr val="000000"/>
                </a:solidFill>
                <a:latin typeface="Consolas"/>
                <a:ea typeface="Consolas"/>
                <a:cs typeface="Consolas"/>
                <a:sym typeface="Consolas"/>
              </a:rPr>
              <a:t> </a:t>
            </a:r>
            <a:r>
              <a:rPr b="1" i="0" lang="en" sz="1700" u="none" cap="none" strike="noStrike">
                <a:solidFill>
                  <a:srgbClr val="8FCCF2"/>
                </a:solidFill>
                <a:latin typeface="Consolas"/>
                <a:ea typeface="Consolas"/>
                <a:cs typeface="Consolas"/>
                <a:sym typeface="Consolas"/>
              </a:rPr>
              <a:t>false</a:t>
            </a:r>
            <a:r>
              <a:rPr b="0" i="0" lang="en" sz="17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t/>
            </a:r>
            <a:endParaRPr sz="1700">
              <a:solidFill>
                <a:srgbClr val="D9D9D9"/>
              </a:solidFill>
              <a:latin typeface="Consolas"/>
              <a:ea typeface="Consolas"/>
              <a:cs typeface="Consolas"/>
              <a:sym typeface="Consolas"/>
            </a:endParaRPr>
          </a:p>
          <a:p>
            <a:pPr indent="0" lvl="0" marL="0" marR="0" rtl="0" algn="l">
              <a:lnSpc>
                <a:spcPct val="100000"/>
              </a:lnSpc>
              <a:spcBef>
                <a:spcPts val="0"/>
              </a:spcBef>
              <a:spcAft>
                <a:spcPts val="0"/>
              </a:spcAft>
              <a:buClr>
                <a:srgbClr val="D9D8AF"/>
              </a:buClr>
              <a:buFont typeface="Consolas"/>
              <a:buNone/>
            </a:pPr>
            <a:r>
              <a:t/>
            </a:r>
            <a:endParaRPr sz="1700">
              <a:solidFill>
                <a:srgbClr val="FFFFFF"/>
              </a:solidFill>
              <a:latin typeface="Trebuchet MS"/>
              <a:ea typeface="Trebuchet MS"/>
              <a:cs typeface="Trebuchet MS"/>
              <a:sym typeface="Trebuchet MS"/>
            </a:endParaRPr>
          </a:p>
          <a:p>
            <a:pPr indent="0" lvl="0" marL="0" marR="0" rtl="0" algn="l">
              <a:lnSpc>
                <a:spcPct val="100000"/>
              </a:lnSpc>
              <a:spcBef>
                <a:spcPts val="0"/>
              </a:spcBef>
              <a:spcAft>
                <a:spcPts val="0"/>
              </a:spcAft>
              <a:buClr>
                <a:srgbClr val="D9D8AF"/>
              </a:buClr>
              <a:buFont typeface="Consolas"/>
              <a:buNone/>
            </a:pPr>
            <a:r>
              <a:rPr lang="en" sz="1700">
                <a:solidFill>
                  <a:srgbClr val="FFFFFF"/>
                </a:solidFill>
                <a:latin typeface="Trebuchet MS"/>
                <a:ea typeface="Trebuchet MS"/>
                <a:cs typeface="Trebuchet MS"/>
                <a:sym typeface="Trebuchet MS"/>
              </a:rPr>
              <a:t>Also look at the </a:t>
            </a:r>
            <a:r>
              <a:rPr lang="en" sz="1700">
                <a:solidFill>
                  <a:srgbClr val="F9CB9C"/>
                </a:solidFill>
                <a:latin typeface="Consolas"/>
                <a:ea typeface="Consolas"/>
                <a:cs typeface="Consolas"/>
                <a:sym typeface="Consolas"/>
              </a:rPr>
              <a:t>IntersectionObserver</a:t>
            </a:r>
          </a:p>
        </p:txBody>
      </p:sp>
      <p:pic>
        <p:nvPicPr>
          <p:cNvPr id="284" name="Shape 284"/>
          <p:cNvPicPr preferRelativeResize="0"/>
          <p:nvPr/>
        </p:nvPicPr>
        <p:blipFill rotWithShape="1">
          <a:blip r:embed="rId3">
            <a:alphaModFix/>
          </a:blip>
          <a:srcRect b="4852" l="0" r="0" t="0"/>
          <a:stretch/>
        </p:blipFill>
        <p:spPr>
          <a:xfrm>
            <a:off x="5234272" y="80600"/>
            <a:ext cx="3783900" cy="2244900"/>
          </a:xfrm>
          <a:prstGeom prst="rect">
            <a:avLst/>
          </a:prstGeom>
          <a:noFill/>
          <a:ln>
            <a:noFill/>
          </a:ln>
        </p:spPr>
      </p:pic>
      <p:sp>
        <p:nvSpPr>
          <p:cNvPr id="285" name="Shape 285"/>
          <p:cNvSpPr/>
          <p:nvPr/>
        </p:nvSpPr>
        <p:spPr>
          <a:xfrm>
            <a:off x="5234275" y="524425"/>
            <a:ext cx="3783900" cy="2550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Shape 290"/>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Interactions - Orientation</a:t>
            </a:r>
          </a:p>
        </p:txBody>
      </p:sp>
      <p:sp>
        <p:nvSpPr>
          <p:cNvPr id="291" name="Shape 291"/>
          <p:cNvSpPr txBox="1"/>
          <p:nvPr>
            <p:ph idx="1" type="body"/>
          </p:nvPr>
        </p:nvSpPr>
        <p:spPr>
          <a:xfrm>
            <a:off x="669727" y="564951"/>
            <a:ext cx="7804547" cy="4360365"/>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None/>
            </a:pPr>
            <a:r>
              <a:rPr b="0" i="0" lang="en" sz="2100" u="none" cap="none" strike="noStrike">
                <a:solidFill>
                  <a:srgbClr val="FFFFFF"/>
                </a:solidFill>
                <a:latin typeface="Trebuchet MS"/>
                <a:ea typeface="Trebuchet MS"/>
                <a:cs typeface="Trebuchet MS"/>
                <a:sym typeface="Trebuchet MS"/>
              </a:rPr>
              <a:t>How the device is being held</a:t>
            </a:r>
          </a:p>
          <a:p>
            <a:pPr indent="0" lvl="0" marL="0" marR="0" rtl="0" algn="l">
              <a:lnSpc>
                <a:spcPct val="100000"/>
              </a:lnSpc>
              <a:spcBef>
                <a:spcPts val="0"/>
              </a:spcBef>
              <a:spcAft>
                <a:spcPts val="0"/>
              </a:spcAft>
              <a:buNone/>
            </a:pPr>
            <a:br>
              <a:rPr b="0" i="0" lang="en" sz="2100" u="none" cap="none" strike="noStrike">
                <a:solidFill>
                  <a:srgbClr val="FFFFFF"/>
                </a:solidFill>
                <a:latin typeface="Arial"/>
                <a:ea typeface="Arial"/>
                <a:cs typeface="Arial"/>
                <a:sym typeface="Arial"/>
              </a:rPr>
            </a:br>
          </a:p>
          <a:p>
            <a:pPr indent="0" lvl="0" marL="0" marR="0" rtl="0" algn="l">
              <a:lnSpc>
                <a:spcPct val="100000"/>
              </a:lnSpc>
              <a:spcBef>
                <a:spcPts val="0"/>
              </a:spcBef>
              <a:spcAft>
                <a:spcPts val="0"/>
              </a:spcAft>
              <a:buClr>
                <a:srgbClr val="D9D8AF"/>
              </a:buClr>
              <a:buFont typeface="Consolas"/>
              <a:buNone/>
            </a:pPr>
            <a:r>
              <a:rPr b="0" i="0" lang="en" sz="1700" u="none" cap="none" strike="noStrike">
                <a:solidFill>
                  <a:srgbClr val="D9D8AF"/>
                </a:solidFill>
                <a:latin typeface="Consolas"/>
                <a:ea typeface="Consolas"/>
                <a:cs typeface="Consolas"/>
                <a:sym typeface="Consolas"/>
              </a:rPr>
              <a:t>  1 </a:t>
            </a:r>
            <a:r>
              <a:rPr b="0" i="0" lang="en" sz="1700" u="none" cap="none" strike="noStrike">
                <a:solidFill>
                  <a:srgbClr val="D9D9D9"/>
                </a:solidFill>
                <a:latin typeface="Consolas"/>
                <a:ea typeface="Consolas"/>
                <a:cs typeface="Consolas"/>
                <a:sym typeface="Consolas"/>
              </a:rPr>
              <a:t>window.</a:t>
            </a:r>
            <a:r>
              <a:rPr b="0" i="0" lang="en" sz="1700" u="none" cap="none" strike="noStrike">
                <a:solidFill>
                  <a:srgbClr val="EB97F1"/>
                </a:solidFill>
                <a:latin typeface="Consolas"/>
                <a:ea typeface="Consolas"/>
                <a:cs typeface="Consolas"/>
                <a:sym typeface="Consolas"/>
              </a:rPr>
              <a:t>addEventListener</a:t>
            </a:r>
            <a:r>
              <a:rPr b="0" i="0" lang="en" sz="1700" u="none" cap="none" strike="noStrike">
                <a:solidFill>
                  <a:srgbClr val="D9D9D9"/>
                </a:solidFill>
                <a:latin typeface="Consolas"/>
                <a:ea typeface="Consolas"/>
                <a:cs typeface="Consolas"/>
                <a:sym typeface="Consolas"/>
              </a:rPr>
              <a:t>(</a:t>
            </a:r>
            <a:r>
              <a:rPr b="0" i="0" lang="en" sz="1700" u="none" cap="none" strike="noStrike">
                <a:solidFill>
                  <a:srgbClr val="96E284"/>
                </a:solidFill>
                <a:latin typeface="Consolas"/>
                <a:ea typeface="Consolas"/>
                <a:cs typeface="Consolas"/>
                <a:sym typeface="Consolas"/>
              </a:rPr>
              <a:t>"orientationchange"</a:t>
            </a:r>
            <a:r>
              <a:rPr b="0" i="0" lang="en" sz="1700" u="none" cap="none" strike="noStrike">
                <a:solidFill>
                  <a:srgbClr val="D9D9D9"/>
                </a:solidFill>
                <a:latin typeface="Consolas"/>
                <a:ea typeface="Consolas"/>
                <a:cs typeface="Consolas"/>
                <a:sym typeface="Consolas"/>
              </a:rPr>
              <a:t>,</a:t>
            </a:r>
            <a:r>
              <a:rPr b="0" i="0" lang="en" sz="1700" u="none" cap="none" strike="noStrike">
                <a:solidFill>
                  <a:srgbClr val="000000"/>
                </a:solidFill>
                <a:latin typeface="Consolas"/>
                <a:ea typeface="Consolas"/>
                <a:cs typeface="Consolas"/>
                <a:sym typeface="Consolas"/>
              </a:rPr>
              <a:t> </a:t>
            </a:r>
            <a:r>
              <a:rPr b="1" i="0" lang="en" sz="1700" u="none" cap="none" strike="noStrike">
                <a:solidFill>
                  <a:srgbClr val="8FCCF2"/>
                </a:solidFill>
                <a:latin typeface="Consolas"/>
                <a:ea typeface="Consolas"/>
                <a:cs typeface="Consolas"/>
                <a:sym typeface="Consolas"/>
              </a:rPr>
              <a:t>function</a:t>
            </a:r>
            <a:r>
              <a:rPr b="0" i="0" lang="en" sz="17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700" u="none" cap="none" strike="noStrike">
                <a:solidFill>
                  <a:srgbClr val="D9D8AF"/>
                </a:solidFill>
                <a:latin typeface="Consolas"/>
                <a:ea typeface="Consolas"/>
                <a:cs typeface="Consolas"/>
                <a:sym typeface="Consolas"/>
              </a:rPr>
              <a:t>  2 </a:t>
            </a:r>
            <a:r>
              <a:rPr b="0" i="0" lang="en" sz="1700" u="none" cap="none" strike="noStrike">
                <a:solidFill>
                  <a:srgbClr val="D9D9D9"/>
                </a:solidFill>
                <a:latin typeface="Consolas"/>
                <a:ea typeface="Consolas"/>
                <a:cs typeface="Consolas"/>
                <a:sym typeface="Consolas"/>
              </a:rPr>
              <a:t>  console.</a:t>
            </a:r>
            <a:r>
              <a:rPr b="0" i="0" lang="en" sz="1700" u="none" cap="none" strike="noStrike">
                <a:solidFill>
                  <a:srgbClr val="EB97F1"/>
                </a:solidFill>
                <a:latin typeface="Consolas"/>
                <a:ea typeface="Consolas"/>
                <a:cs typeface="Consolas"/>
                <a:sym typeface="Consolas"/>
              </a:rPr>
              <a:t>log</a:t>
            </a:r>
            <a:r>
              <a:rPr b="0" i="0" lang="en" sz="1700" u="none" cap="none" strike="noStrike">
                <a:solidFill>
                  <a:srgbClr val="D9D9D9"/>
                </a:solidFill>
                <a:latin typeface="Consolas"/>
                <a:ea typeface="Consolas"/>
                <a:cs typeface="Consolas"/>
                <a:sym typeface="Consolas"/>
              </a:rPr>
              <a:t>(</a:t>
            </a:r>
            <a:r>
              <a:rPr b="0" i="0" lang="en" sz="1700" u="none" cap="none" strike="noStrike">
                <a:solidFill>
                  <a:srgbClr val="96E284"/>
                </a:solidFill>
                <a:latin typeface="Consolas"/>
                <a:ea typeface="Consolas"/>
                <a:cs typeface="Consolas"/>
                <a:sym typeface="Consolas"/>
              </a:rPr>
              <a:t>"orientation: "</a:t>
            </a:r>
            <a:r>
              <a:rPr b="0" i="0" lang="en" sz="1700" u="none" cap="none" strike="noStrike">
                <a:solidFill>
                  <a:srgbClr val="000000"/>
                </a:solidFill>
                <a:latin typeface="Consolas"/>
                <a:ea typeface="Consolas"/>
                <a:cs typeface="Consolas"/>
                <a:sym typeface="Consolas"/>
              </a:rPr>
              <a:t> </a:t>
            </a:r>
            <a:r>
              <a:rPr b="0" i="0" lang="en" sz="1700" u="none" cap="none" strike="noStrike">
                <a:solidFill>
                  <a:srgbClr val="D9D9D9"/>
                </a:solidFill>
                <a:latin typeface="Consolas"/>
                <a:ea typeface="Consolas"/>
                <a:cs typeface="Consolas"/>
                <a:sym typeface="Consolas"/>
              </a:rPr>
              <a:t>+</a:t>
            </a:r>
            <a:r>
              <a:rPr b="0" i="0" lang="en" sz="1700" u="none" cap="none" strike="noStrike">
                <a:solidFill>
                  <a:srgbClr val="000000"/>
                </a:solidFill>
                <a:latin typeface="Consolas"/>
                <a:ea typeface="Consolas"/>
                <a:cs typeface="Consolas"/>
                <a:sym typeface="Consolas"/>
              </a:rPr>
              <a:t> </a:t>
            </a:r>
            <a:r>
              <a:rPr b="0" i="0" lang="en" sz="1700" u="none" cap="none" strike="noStrike">
                <a:solidFill>
                  <a:srgbClr val="D9D9D9"/>
                </a:solidFill>
                <a:latin typeface="Consolas"/>
                <a:ea typeface="Consolas"/>
                <a:cs typeface="Consolas"/>
                <a:sym typeface="Consolas"/>
              </a:rPr>
              <a:t>screen.orientation.angle);</a:t>
            </a:r>
          </a:p>
          <a:p>
            <a:pPr indent="0" lvl="0" marL="0" marR="0" rtl="0" algn="l">
              <a:lnSpc>
                <a:spcPct val="100000"/>
              </a:lnSpc>
              <a:spcBef>
                <a:spcPts val="0"/>
              </a:spcBef>
              <a:spcAft>
                <a:spcPts val="0"/>
              </a:spcAft>
              <a:buClr>
                <a:srgbClr val="D9D8AF"/>
              </a:buClr>
              <a:buFont typeface="Consolas"/>
              <a:buNone/>
            </a:pPr>
            <a:r>
              <a:rPr b="0" i="0" lang="en" sz="1700" u="none" cap="none" strike="noStrike">
                <a:solidFill>
                  <a:srgbClr val="D9D8AF"/>
                </a:solidFill>
                <a:latin typeface="Consolas"/>
                <a:ea typeface="Consolas"/>
                <a:cs typeface="Consolas"/>
                <a:sym typeface="Consolas"/>
              </a:rPr>
              <a:t>  3 </a:t>
            </a:r>
            <a:r>
              <a:rPr b="0" i="0" lang="en" sz="1700" u="none" cap="none" strike="noStrike">
                <a:solidFill>
                  <a:srgbClr val="D9D9D9"/>
                </a:solidFill>
                <a:latin typeface="Consolas"/>
                <a:ea typeface="Consolas"/>
                <a:cs typeface="Consolas"/>
                <a:sym typeface="Consolas"/>
              </a:rPr>
              <a:t>});</a:t>
            </a:r>
          </a:p>
        </p:txBody>
      </p:sp>
      <p:pic>
        <p:nvPicPr>
          <p:cNvPr id="292" name="Shape 292"/>
          <p:cNvPicPr preferRelativeResize="0"/>
          <p:nvPr/>
        </p:nvPicPr>
        <p:blipFill rotWithShape="1">
          <a:blip r:embed="rId3">
            <a:alphaModFix/>
          </a:blip>
          <a:srcRect b="4852" l="0" r="0" t="0"/>
          <a:stretch/>
        </p:blipFill>
        <p:spPr>
          <a:xfrm>
            <a:off x="5395625" y="80600"/>
            <a:ext cx="3622500" cy="2149200"/>
          </a:xfrm>
          <a:prstGeom prst="rect">
            <a:avLst/>
          </a:prstGeom>
          <a:noFill/>
          <a:ln>
            <a:noFill/>
          </a:ln>
        </p:spPr>
      </p:pic>
      <p:sp>
        <p:nvSpPr>
          <p:cNvPr id="293" name="Shape 293"/>
          <p:cNvSpPr/>
          <p:nvPr/>
        </p:nvSpPr>
        <p:spPr>
          <a:xfrm>
            <a:off x="5395675" y="524425"/>
            <a:ext cx="3622500" cy="2550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Shape 298"/>
          <p:cNvSpPr txBox="1"/>
          <p:nvPr>
            <p:ph type="title"/>
          </p:nvPr>
        </p:nvSpPr>
        <p:spPr>
          <a:xfrm>
            <a:off x="336921" y="133945"/>
            <a:ext cx="8470158" cy="77191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Size Metrics</a:t>
            </a:r>
          </a:p>
        </p:txBody>
      </p:sp>
      <p:pic>
        <p:nvPicPr>
          <p:cNvPr id="299" name="Shape 299"/>
          <p:cNvPicPr preferRelativeResize="0"/>
          <p:nvPr/>
        </p:nvPicPr>
        <p:blipFill rotWithShape="1">
          <a:blip r:embed="rId3">
            <a:alphaModFix/>
          </a:blip>
          <a:srcRect b="4852" l="0" r="0" t="0"/>
          <a:stretch/>
        </p:blipFill>
        <p:spPr>
          <a:xfrm>
            <a:off x="336925" y="1088351"/>
            <a:ext cx="8470200" cy="3851700"/>
          </a:xfrm>
          <a:prstGeom prst="rect">
            <a:avLst/>
          </a:prstGeom>
          <a:noFill/>
          <a:ln>
            <a:noFill/>
          </a:ln>
        </p:spPr>
      </p:pic>
      <p:sp>
        <p:nvSpPr>
          <p:cNvPr id="300" name="Shape 300"/>
          <p:cNvSpPr/>
          <p:nvPr/>
        </p:nvSpPr>
        <p:spPr>
          <a:xfrm>
            <a:off x="336725" y="3493925"/>
            <a:ext cx="8417400" cy="847800"/>
          </a:xfrm>
          <a:prstGeom prst="rect">
            <a:avLst/>
          </a:prstGeom>
          <a:noFill/>
          <a:ln cap="flat" cmpd="sng" w="76200">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Shape 305"/>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Size - Nodes</a:t>
            </a:r>
          </a:p>
        </p:txBody>
      </p:sp>
      <p:sp>
        <p:nvSpPr>
          <p:cNvPr id="306" name="Shape 306"/>
          <p:cNvSpPr txBox="1"/>
          <p:nvPr>
            <p:ph idx="1" type="body"/>
          </p:nvPr>
        </p:nvSpPr>
        <p:spPr>
          <a:xfrm>
            <a:off x="669727" y="564951"/>
            <a:ext cx="7804547" cy="4360365"/>
          </a:xfrm>
          <a:prstGeom prst="rect">
            <a:avLst/>
          </a:prstGeom>
          <a:noFill/>
          <a:ln>
            <a:noFill/>
          </a:ln>
        </p:spPr>
        <p:txBody>
          <a:bodyPr anchorCtr="0" anchor="ctr" bIns="32750" lIns="32750" rIns="32750" wrap="square" tIns="32750">
            <a:noAutofit/>
          </a:bodyPr>
          <a:lstStyle/>
          <a:p>
            <a:pPr indent="-285750" lvl="0" marL="292100" marR="0" rtl="0" algn="l">
              <a:lnSpc>
                <a:spcPct val="100000"/>
              </a:lnSpc>
              <a:spcBef>
                <a:spcPts val="0"/>
              </a:spcBef>
              <a:spcAft>
                <a:spcPts val="0"/>
              </a:spcAft>
              <a:buClr>
                <a:srgbClr val="FFFFFF"/>
              </a:buClr>
              <a:buSzPts val="1500"/>
              <a:buFont typeface="Trebuchet MS"/>
              <a:buChar char="•"/>
            </a:pPr>
            <a:r>
              <a:rPr b="0" i="0" lang="en" sz="2100" u="none" cap="none" strike="noStrike">
                <a:solidFill>
                  <a:srgbClr val="FFFFFF"/>
                </a:solidFill>
                <a:latin typeface="Trebuchet MS"/>
                <a:ea typeface="Trebuchet MS"/>
                <a:cs typeface="Trebuchet MS"/>
                <a:sym typeface="Trebuchet MS"/>
              </a:rPr>
              <a:t>HTML </a:t>
            </a:r>
            <a:r>
              <a:rPr lang="en" sz="2100">
                <a:latin typeface="Trebuchet MS"/>
                <a:ea typeface="Trebuchet MS"/>
                <a:cs typeface="Trebuchet MS"/>
                <a:sym typeface="Trebuchet MS"/>
              </a:rPr>
              <a:t>size</a:t>
            </a:r>
            <a:r>
              <a:rPr b="0" i="0" lang="en" sz="2100" u="none" cap="none" strike="noStrike">
                <a:solidFill>
                  <a:srgbClr val="FFFFFF"/>
                </a:solidFill>
                <a:latin typeface="Trebuchet MS"/>
                <a:ea typeface="Trebuchet MS"/>
                <a:cs typeface="Trebuchet MS"/>
                <a:sym typeface="Trebuchet MS"/>
              </a:rPr>
              <a:t> (bytes)</a:t>
            </a:r>
          </a:p>
          <a:p>
            <a:pPr indent="-285750" lvl="0" marL="292100" marR="0" rtl="0" algn="l">
              <a:lnSpc>
                <a:spcPct val="100000"/>
              </a:lnSpc>
              <a:spcBef>
                <a:spcPts val="300"/>
              </a:spcBef>
              <a:spcAft>
                <a:spcPts val="0"/>
              </a:spcAft>
              <a:buClr>
                <a:srgbClr val="FFFFFF"/>
              </a:buClr>
              <a:buSzPts val="1500"/>
              <a:buFont typeface="Trebuchet MS"/>
              <a:buChar char="•"/>
            </a:pPr>
            <a:r>
              <a:rPr lang="en" sz="2100">
                <a:latin typeface="Trebuchet MS"/>
                <a:ea typeface="Trebuchet MS"/>
                <a:cs typeface="Trebuchet MS"/>
                <a:sym typeface="Trebuchet MS"/>
              </a:rPr>
              <a:t>Overall </a:t>
            </a:r>
            <a:r>
              <a:rPr b="0" i="0" lang="en" sz="2100" u="none" cap="none" strike="noStrike">
                <a:solidFill>
                  <a:srgbClr val="FFFFFF"/>
                </a:solidFill>
                <a:latin typeface="Trebuchet MS"/>
                <a:ea typeface="Trebuchet MS"/>
                <a:cs typeface="Trebuchet MS"/>
                <a:sym typeface="Trebuchet MS"/>
              </a:rPr>
              <a:t>Node count</a:t>
            </a:r>
          </a:p>
          <a:p>
            <a:pPr indent="-285750" lvl="0" marL="292100" marR="0" rtl="0" algn="l">
              <a:lnSpc>
                <a:spcPct val="100000"/>
              </a:lnSpc>
              <a:spcBef>
                <a:spcPts val="300"/>
              </a:spcBef>
              <a:spcAft>
                <a:spcPts val="0"/>
              </a:spcAft>
              <a:buClr>
                <a:srgbClr val="FFFFFF"/>
              </a:buClr>
              <a:buSzPts val="1500"/>
              <a:buFont typeface="Trebuchet MS"/>
              <a:buChar char="•"/>
            </a:pPr>
            <a:r>
              <a:rPr lang="en" sz="2100">
                <a:solidFill>
                  <a:schemeClr val="lt1"/>
                </a:solidFill>
                <a:latin typeface="Trebuchet MS"/>
                <a:ea typeface="Trebuchet MS"/>
                <a:cs typeface="Trebuchet MS"/>
                <a:sym typeface="Trebuchet MS"/>
              </a:rPr>
              <a:t>IFRAME, IMG, SCRIPT, etc., </a:t>
            </a:r>
            <a:r>
              <a:rPr lang="en" sz="2100">
                <a:latin typeface="Trebuchet MS"/>
                <a:ea typeface="Trebuchet MS"/>
                <a:cs typeface="Trebuchet MS"/>
                <a:sym typeface="Trebuchet MS"/>
              </a:rPr>
              <a:t>node count</a:t>
            </a:r>
          </a:p>
        </p:txBody>
      </p:sp>
      <p:pic>
        <p:nvPicPr>
          <p:cNvPr id="307" name="Shape 307"/>
          <p:cNvPicPr preferRelativeResize="0"/>
          <p:nvPr/>
        </p:nvPicPr>
        <p:blipFill rotWithShape="1">
          <a:blip r:embed="rId3">
            <a:alphaModFix/>
          </a:blip>
          <a:srcRect b="4852" l="0" r="0" t="0"/>
          <a:stretch/>
        </p:blipFill>
        <p:spPr>
          <a:xfrm>
            <a:off x="5278222" y="80600"/>
            <a:ext cx="3740100" cy="2218800"/>
          </a:xfrm>
          <a:prstGeom prst="rect">
            <a:avLst/>
          </a:prstGeom>
          <a:noFill/>
          <a:ln>
            <a:noFill/>
          </a:ln>
        </p:spPr>
      </p:pic>
      <p:sp>
        <p:nvSpPr>
          <p:cNvPr id="308" name="Shape 308"/>
          <p:cNvSpPr/>
          <p:nvPr/>
        </p:nvSpPr>
        <p:spPr>
          <a:xfrm>
            <a:off x="5278225" y="1575550"/>
            <a:ext cx="3740100" cy="2499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Shape 313"/>
          <p:cNvSpPr txBox="1"/>
          <p:nvPr>
            <p:ph idx="1" type="body"/>
          </p:nvPr>
        </p:nvSpPr>
        <p:spPr>
          <a:xfrm>
            <a:off x="669727" y="564951"/>
            <a:ext cx="7804547" cy="4360365"/>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None/>
            </a:pPr>
            <a:r>
              <a:rPr b="0" i="0" lang="en" sz="2100" u="none" cap="none" strike="noStrike">
                <a:solidFill>
                  <a:srgbClr val="FFFFFF"/>
                </a:solidFill>
                <a:latin typeface="Trebuchet MS"/>
                <a:ea typeface="Trebuchet MS"/>
                <a:cs typeface="Trebuchet MS"/>
                <a:sym typeface="Trebuchet MS"/>
              </a:rPr>
              <a:t>MutationObserver</a:t>
            </a:r>
            <a:r>
              <a:rPr lang="en" sz="2100">
                <a:latin typeface="Trebuchet MS"/>
                <a:ea typeface="Trebuchet MS"/>
                <a:cs typeface="Trebuchet MS"/>
                <a:sym typeface="Trebuchet MS"/>
              </a:rPr>
              <a:t> ==</a:t>
            </a:r>
            <a:r>
              <a:rPr b="0" i="0" lang="en" sz="2100" u="none" cap="none" strike="noStrike">
                <a:solidFill>
                  <a:srgbClr val="FFFFFF"/>
                </a:solidFill>
                <a:latin typeface="Trebuchet MS"/>
                <a:ea typeface="Trebuchet MS"/>
                <a:cs typeface="Trebuchet MS"/>
                <a:sym typeface="Trebuchet MS"/>
              </a:rPr>
              <a:t> change over time</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d</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document;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2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mutationCount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3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domLength</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4 </a:t>
            </a:r>
            <a:r>
              <a:rPr b="0" i="0" lang="en" sz="1200" u="none" cap="none" strike="noStrike">
                <a:solidFill>
                  <a:srgbClr val="D9D9D9"/>
                </a:solidFill>
                <a:latin typeface="Consolas"/>
                <a:ea typeface="Consolas"/>
                <a:cs typeface="Consolas"/>
                <a:sym typeface="Consolas"/>
              </a:rPr>
              <a:t>  d.</a:t>
            </a:r>
            <a:r>
              <a:rPr b="0" i="0" lang="en" sz="1200" u="none" cap="none" strike="noStrike">
                <a:solidFill>
                  <a:srgbClr val="EB97F1"/>
                </a:solidFill>
                <a:latin typeface="Consolas"/>
                <a:ea typeface="Consolas"/>
                <a:cs typeface="Consolas"/>
                <a:sym typeface="Consolas"/>
              </a:rPr>
              <a:t>getElementsByTagName</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96E284"/>
                </a:solidFill>
                <a:latin typeface="Consolas"/>
                <a:ea typeface="Consolas"/>
                <a:cs typeface="Consolas"/>
                <a:sym typeface="Consolas"/>
              </a:rPr>
              <a:t>"*"</a:t>
            </a:r>
            <a:r>
              <a:rPr b="0" i="0" lang="en" sz="1200" u="none" cap="none" strike="noStrike">
                <a:solidFill>
                  <a:srgbClr val="D9D9D9"/>
                </a:solidFill>
                <a:latin typeface="Consolas"/>
                <a:ea typeface="Consolas"/>
                <a:cs typeface="Consolas"/>
                <a:sym typeface="Consolas"/>
              </a:rPr>
              <a:t>).length;</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5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6 // create an observer instance</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7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observer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new</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EB97F1"/>
                </a:solidFill>
                <a:latin typeface="Consolas"/>
                <a:ea typeface="Consolas"/>
                <a:cs typeface="Consolas"/>
                <a:sym typeface="Consolas"/>
              </a:rPr>
              <a:t>MutationObserver</a:t>
            </a:r>
            <a:r>
              <a:rPr b="0" i="0" lang="en" sz="1200" u="none" cap="none" strike="noStrike">
                <a:solidFill>
                  <a:srgbClr val="D9D9D9"/>
                </a:solidFill>
                <a:latin typeface="Consolas"/>
                <a:ea typeface="Consolas"/>
                <a:cs typeface="Consolas"/>
                <a:sym typeface="Consolas"/>
              </a:rPr>
              <a:t>(</a:t>
            </a:r>
            <a:r>
              <a:rPr b="1" i="0" lang="en" sz="1200" u="none" cap="none" strike="noStrike">
                <a:solidFill>
                  <a:srgbClr val="8FCCF2"/>
                </a:solidFill>
                <a:latin typeface="Consolas"/>
                <a:ea typeface="Consolas"/>
                <a:cs typeface="Consolas"/>
                <a:sym typeface="Consolas"/>
              </a:rPr>
              <a:t>function</a:t>
            </a:r>
            <a:r>
              <a:rPr b="0" i="0" lang="en" sz="1200" u="none" cap="none" strike="noStrike">
                <a:solidFill>
                  <a:srgbClr val="D9D9D9"/>
                </a:solidFill>
                <a:latin typeface="Consolas"/>
                <a:ea typeface="Consolas"/>
                <a:cs typeface="Consolas"/>
                <a:sym typeface="Consolas"/>
              </a:rPr>
              <a:t>(mutations)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8 </a:t>
            </a:r>
            <a:r>
              <a:rPr b="0" i="0" lang="en" sz="1200" u="none" cap="none" strike="noStrike">
                <a:solidFill>
                  <a:srgbClr val="D9D9D9"/>
                </a:solidFill>
                <a:latin typeface="Consolas"/>
                <a:ea typeface="Consolas"/>
                <a:cs typeface="Consolas"/>
                <a:sym typeface="Consolas"/>
              </a:rPr>
              <a:t>  mutations.</a:t>
            </a:r>
            <a:r>
              <a:rPr b="0" i="0" lang="en" sz="1200" u="none" cap="none" strike="noStrike">
                <a:solidFill>
                  <a:srgbClr val="EB97F1"/>
                </a:solidFill>
                <a:latin typeface="Consolas"/>
                <a:ea typeface="Consolas"/>
                <a:cs typeface="Consolas"/>
                <a:sym typeface="Consolas"/>
              </a:rPr>
              <a:t>forEach</a:t>
            </a:r>
            <a:r>
              <a:rPr b="0" i="0" lang="en" sz="1200" u="none" cap="none" strike="noStrike">
                <a:solidFill>
                  <a:srgbClr val="D9D9D9"/>
                </a:solidFill>
                <a:latin typeface="Consolas"/>
                <a:ea typeface="Consolas"/>
                <a:cs typeface="Consolas"/>
                <a:sym typeface="Consolas"/>
              </a:rPr>
              <a:t>(</a:t>
            </a:r>
            <a:r>
              <a:rPr b="1" i="0" lang="en" sz="1200" u="none" cap="none" strike="noStrike">
                <a:solidFill>
                  <a:srgbClr val="8FCCF2"/>
                </a:solidFill>
                <a:latin typeface="Consolas"/>
                <a:ea typeface="Consolas"/>
                <a:cs typeface="Consolas"/>
                <a:sym typeface="Consolas"/>
              </a:rPr>
              <a:t>function</a:t>
            </a:r>
            <a:r>
              <a:rPr b="0" i="0" lang="en" sz="1200" u="none" cap="none" strike="noStrike">
                <a:solidFill>
                  <a:srgbClr val="D9D9D9"/>
                </a:solidFill>
                <a:latin typeface="Consolas"/>
                <a:ea typeface="Consolas"/>
                <a:cs typeface="Consolas"/>
                <a:sym typeface="Consolas"/>
              </a:rPr>
              <a:t>(mutation)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9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if</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(mutation.type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"childList"</a:t>
            </a:r>
            <a:r>
              <a:rPr b="0" i="0" lang="en" sz="1200" u="none" cap="none" strike="noStrike">
                <a:solidFill>
                  <a:srgbClr val="D9D9D9"/>
                </a:solidFill>
                <a:latin typeface="Consolas"/>
                <a:ea typeface="Consolas"/>
                <a:cs typeface="Consolas"/>
                <a:sym typeface="Consolas"/>
              </a:rPr>
              <a:t>)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return</a:t>
            </a:r>
            <a:r>
              <a:rPr b="0" i="0" lang="en" sz="12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10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for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i</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i</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&lt;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mutation.addedNodes.length;</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i++)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11 </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var</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node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mutation.addedNodes[i];</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12 </a:t>
            </a:r>
            <a:r>
              <a:rPr b="0" i="0" lang="en" sz="1200" u="none" cap="none" strike="noStrike">
                <a:solidFill>
                  <a:srgbClr val="D9D9D9"/>
                </a:solidFill>
                <a:latin typeface="Consolas"/>
                <a:ea typeface="Consolas"/>
                <a:cs typeface="Consolas"/>
                <a:sym typeface="Consolas"/>
              </a:rPr>
              <a:t>      mutationCount++;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13 </a:t>
            </a:r>
            <a:r>
              <a:rPr b="0" i="0" lang="en" sz="1200" u="none" cap="none" strike="noStrike">
                <a:solidFill>
                  <a:srgbClr val="D9D9D9"/>
                </a:solidFill>
                <a:latin typeface="Consolas"/>
                <a:ea typeface="Consolas"/>
                <a:cs typeface="Consolas"/>
                <a:sym typeface="Consolas"/>
              </a:rPr>
              <a:t>      mutationCount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node.getElementsByTagName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14 </a:t>
            </a:r>
            <a:r>
              <a:rPr b="0" i="0" lang="en" sz="1200" u="none" cap="none" strike="noStrike">
                <a:solidFill>
                  <a:srgbClr val="D9D9D9"/>
                </a:solidFill>
                <a:latin typeface="Consolas"/>
                <a:ea typeface="Consolas"/>
                <a:cs typeface="Consolas"/>
                <a:sym typeface="Consolas"/>
              </a:rPr>
              <a:t>        node.</a:t>
            </a:r>
            <a:r>
              <a:rPr b="0" i="0" lang="en" sz="1200" u="none" cap="none" strike="noStrike">
                <a:solidFill>
                  <a:srgbClr val="EB97F1"/>
                </a:solidFill>
                <a:latin typeface="Consolas"/>
                <a:ea typeface="Consolas"/>
                <a:cs typeface="Consolas"/>
                <a:sym typeface="Consolas"/>
              </a:rPr>
              <a:t>getElementsByTagName</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96E284"/>
                </a:solidFill>
                <a:latin typeface="Consolas"/>
                <a:ea typeface="Consolas"/>
                <a:cs typeface="Consolas"/>
                <a:sym typeface="Consolas"/>
              </a:rPr>
              <a:t>"*"</a:t>
            </a:r>
            <a:r>
              <a:rPr b="0" i="0" lang="en" sz="1200" u="none" cap="none" strike="noStrike">
                <a:solidFill>
                  <a:srgbClr val="D9D9D9"/>
                </a:solidFill>
                <a:latin typeface="Consolas"/>
                <a:ea typeface="Consolas"/>
                <a:cs typeface="Consolas"/>
                <a:sym typeface="Consolas"/>
              </a:rPr>
              <a:t>).length</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96E284"/>
                </a:solidFill>
                <a:latin typeface="Consolas"/>
                <a:ea typeface="Consolas"/>
                <a:cs typeface="Consolas"/>
                <a:sym typeface="Consolas"/>
              </a:rPr>
              <a:t>0</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15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16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17 </a:t>
            </a:r>
            <a:r>
              <a:rPr b="0" i="0" lang="en" sz="12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18 </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19 // configure the observer</a:t>
            </a:r>
          </a:p>
          <a:p>
            <a:pPr indent="0" lvl="0" marL="0" marR="0" rtl="0" algn="l">
              <a:lnSpc>
                <a:spcPct val="100000"/>
              </a:lnSpc>
              <a:spcBef>
                <a:spcPts val="0"/>
              </a:spcBef>
              <a:spcAft>
                <a:spcPts val="0"/>
              </a:spcAft>
              <a:buClr>
                <a:srgbClr val="D9D8AF"/>
              </a:buClr>
              <a:buFont typeface="Consolas"/>
              <a:buNone/>
            </a:pPr>
            <a:r>
              <a:rPr b="0" i="0" lang="en" sz="1200" u="none" cap="none" strike="noStrike">
                <a:solidFill>
                  <a:srgbClr val="D9D8AF"/>
                </a:solidFill>
                <a:latin typeface="Consolas"/>
                <a:ea typeface="Consolas"/>
                <a:cs typeface="Consolas"/>
                <a:sym typeface="Consolas"/>
              </a:rPr>
              <a:t>   20 </a:t>
            </a:r>
            <a:r>
              <a:rPr b="0" i="0" lang="en" sz="1200" u="none" cap="none" strike="noStrike">
                <a:solidFill>
                  <a:srgbClr val="D9D9D9"/>
                </a:solidFill>
                <a:latin typeface="Consolas"/>
                <a:ea typeface="Consolas"/>
                <a:cs typeface="Consolas"/>
                <a:sym typeface="Consolas"/>
              </a:rPr>
              <a:t>observer.</a:t>
            </a:r>
            <a:r>
              <a:rPr b="0" i="0" lang="en" sz="1200" u="none" cap="none" strike="noStrike">
                <a:solidFill>
                  <a:srgbClr val="EB97F1"/>
                </a:solidFill>
                <a:latin typeface="Consolas"/>
                <a:ea typeface="Consolas"/>
                <a:cs typeface="Consolas"/>
                <a:sym typeface="Consolas"/>
              </a:rPr>
              <a:t>observe</a:t>
            </a:r>
            <a:r>
              <a:rPr b="0" i="0" lang="en" sz="1200" u="none" cap="none" strike="noStrike">
                <a:solidFill>
                  <a:srgbClr val="D9D9D9"/>
                </a:solidFill>
                <a:latin typeface="Consolas"/>
                <a:ea typeface="Consolas"/>
                <a:cs typeface="Consolas"/>
                <a:sym typeface="Consolas"/>
              </a:rPr>
              <a:t>(d, {</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childList:</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true</a:t>
            </a:r>
            <a:r>
              <a:rPr b="0" i="0" lang="en" sz="1200" u="none" cap="none" strike="noStrike">
                <a:solidFill>
                  <a:srgbClr val="D9D9D9"/>
                </a:solidFill>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subtree:</a:t>
            </a:r>
            <a:r>
              <a:rPr b="0" i="0" lang="en" sz="1200" u="none" cap="none" strike="noStrike">
                <a:solidFill>
                  <a:srgbClr val="000000"/>
                </a:solidFill>
                <a:latin typeface="Consolas"/>
                <a:ea typeface="Consolas"/>
                <a:cs typeface="Consolas"/>
                <a:sym typeface="Consolas"/>
              </a:rPr>
              <a:t> </a:t>
            </a:r>
            <a:r>
              <a:rPr b="1" i="0" lang="en" sz="1200" u="none" cap="none" strike="noStrike">
                <a:solidFill>
                  <a:srgbClr val="8FCCF2"/>
                </a:solidFill>
                <a:latin typeface="Consolas"/>
                <a:ea typeface="Consolas"/>
                <a:cs typeface="Consolas"/>
                <a:sym typeface="Consolas"/>
              </a:rPr>
              <a:t>true</a:t>
            </a:r>
            <a:r>
              <a:rPr b="0" i="0" lang="en" sz="1200" u="none" cap="none" strike="noStrike">
                <a:solidFill>
                  <a:srgbClr val="000000"/>
                </a:solidFill>
                <a:latin typeface="Consolas"/>
                <a:ea typeface="Consolas"/>
                <a:cs typeface="Consolas"/>
                <a:sym typeface="Consolas"/>
              </a:rPr>
              <a:t> </a:t>
            </a:r>
            <a:r>
              <a:rPr b="0" i="0" lang="en" sz="1200" u="none" cap="none" strike="noStrike">
                <a:solidFill>
                  <a:srgbClr val="D9D9D9"/>
                </a:solidFill>
                <a:latin typeface="Consolas"/>
                <a:ea typeface="Consolas"/>
                <a:cs typeface="Consolas"/>
                <a:sym typeface="Consolas"/>
              </a:rPr>
              <a:t>});</a:t>
            </a:r>
          </a:p>
        </p:txBody>
      </p:sp>
      <p:sp>
        <p:nvSpPr>
          <p:cNvPr id="314" name="Shape 314"/>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Size - DOM Changes</a:t>
            </a:r>
          </a:p>
        </p:txBody>
      </p:sp>
      <p:pic>
        <p:nvPicPr>
          <p:cNvPr id="315" name="Shape 315"/>
          <p:cNvPicPr preferRelativeResize="0"/>
          <p:nvPr/>
        </p:nvPicPr>
        <p:blipFill rotWithShape="1">
          <a:blip r:embed="rId3">
            <a:alphaModFix/>
          </a:blip>
          <a:srcRect b="4852" l="0" r="0" t="0"/>
          <a:stretch/>
        </p:blipFill>
        <p:spPr>
          <a:xfrm>
            <a:off x="6919678" y="80600"/>
            <a:ext cx="2098500" cy="1245000"/>
          </a:xfrm>
          <a:prstGeom prst="rect">
            <a:avLst/>
          </a:prstGeom>
          <a:noFill/>
          <a:ln>
            <a:noFill/>
          </a:ln>
        </p:spPr>
      </p:pic>
      <p:sp>
        <p:nvSpPr>
          <p:cNvPr id="316" name="Shape 316"/>
          <p:cNvSpPr/>
          <p:nvPr/>
        </p:nvSpPr>
        <p:spPr>
          <a:xfrm>
            <a:off x="6921550" y="869575"/>
            <a:ext cx="2088900" cy="223800"/>
          </a:xfrm>
          <a:prstGeom prst="rect">
            <a:avLst/>
          </a:prstGeom>
          <a:noFill/>
          <a:ln cap="flat" cmpd="sng" w="28575">
            <a:solidFill>
              <a:srgbClr val="FF0000"/>
            </a:solidFill>
            <a:prstDash val="solid"/>
            <a:miter lim="8000"/>
            <a:headEnd len="med" w="med" type="none"/>
            <a:tailEnd len="med" w="med" type="none"/>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FFFFFF"/>
              </a:buClr>
              <a:buFont typeface="Helvetica Neue"/>
              <a:buNone/>
            </a:pPr>
            <a:r>
              <a:t/>
            </a:r>
            <a:endParaRPr b="0" i="0" sz="1700" u="none" cap="none" strike="noStrike">
              <a:solidFill>
                <a:srgbClr val="FFFFFF"/>
              </a:solidFill>
              <a:latin typeface="Helvetica Neue"/>
              <a:ea typeface="Helvetica Neue"/>
              <a:cs typeface="Helvetica Neue"/>
              <a:sym typeface="Helvetica Neue"/>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Shape 321"/>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Errors</a:t>
            </a:r>
          </a:p>
        </p:txBody>
      </p:sp>
      <p:sp>
        <p:nvSpPr>
          <p:cNvPr id="322" name="Shape 322"/>
          <p:cNvSpPr txBox="1"/>
          <p:nvPr>
            <p:ph idx="1" type="body"/>
          </p:nvPr>
        </p:nvSpPr>
        <p:spPr>
          <a:xfrm>
            <a:off x="669727" y="564951"/>
            <a:ext cx="7804547" cy="4360365"/>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1 </a:t>
            </a:r>
            <a:r>
              <a:rPr b="1" i="0" lang="en" sz="1500" u="none" cap="none" strike="noStrike">
                <a:solidFill>
                  <a:srgbClr val="8FCCF2"/>
                </a:solidFill>
                <a:latin typeface="Consolas"/>
                <a:ea typeface="Consolas"/>
                <a:cs typeface="Consolas"/>
                <a:sym typeface="Consolas"/>
              </a:rPr>
              <a:t>var</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errorCount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96E284"/>
                </a:solidFill>
                <a:latin typeface="Consolas"/>
                <a:ea typeface="Consolas"/>
                <a:cs typeface="Consolas"/>
                <a:sym typeface="Consolas"/>
              </a:rPr>
              <a:t>0</a:t>
            </a:r>
            <a:r>
              <a:rPr b="0" i="0" lang="en" sz="15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2 </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3 </a:t>
            </a:r>
            <a:r>
              <a:rPr b="0" i="0" lang="en" sz="1500" u="none" cap="none" strike="noStrike">
                <a:solidFill>
                  <a:srgbClr val="D9D9D9"/>
                </a:solidFill>
                <a:latin typeface="Consolas"/>
                <a:ea typeface="Consolas"/>
                <a:cs typeface="Consolas"/>
                <a:sym typeface="Consolas"/>
              </a:rPr>
              <a:t>window.</a:t>
            </a:r>
            <a:r>
              <a:rPr b="0" i="0" lang="en" sz="1500" u="none" cap="none" strike="noStrike">
                <a:solidFill>
                  <a:srgbClr val="EB97F1"/>
                </a:solidFill>
                <a:latin typeface="Consolas"/>
                <a:ea typeface="Consolas"/>
                <a:cs typeface="Consolas"/>
                <a:sym typeface="Consolas"/>
              </a:rPr>
              <a:t>onerror</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1" i="0" lang="en" sz="1500" u="none" cap="none" strike="noStrike">
                <a:solidFill>
                  <a:srgbClr val="8FCCF2"/>
                </a:solidFill>
                <a:latin typeface="Consolas"/>
                <a:ea typeface="Consolas"/>
                <a:cs typeface="Consolas"/>
                <a:sym typeface="Consolas"/>
              </a:rPr>
              <a:t>function</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4 </a:t>
            </a:r>
            <a:r>
              <a:rPr b="0" i="0" lang="en" sz="1500" u="none" cap="none" strike="noStrike">
                <a:solidFill>
                  <a:srgbClr val="D9D9D9"/>
                </a:solidFill>
                <a:latin typeface="Consolas"/>
                <a:ea typeface="Consolas"/>
                <a:cs typeface="Consolas"/>
                <a:sym typeface="Consolas"/>
              </a:rPr>
              <a:t>  errorCount++;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5 </a:t>
            </a:r>
            <a:r>
              <a:rPr b="0" i="0" lang="en" sz="15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6 </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7 </a:t>
            </a:r>
            <a:r>
              <a:rPr b="0" i="0" lang="en" sz="1500" u="none" cap="none" strike="noStrike">
                <a:solidFill>
                  <a:srgbClr val="EB97F1"/>
                </a:solidFill>
                <a:latin typeface="Consolas"/>
                <a:ea typeface="Consolas"/>
                <a:cs typeface="Consolas"/>
                <a:sym typeface="Consolas"/>
              </a:rPr>
              <a:t>setInterval</a:t>
            </a:r>
            <a:r>
              <a:rPr b="0" i="0" lang="en" sz="1500" u="none" cap="none" strike="noStrike">
                <a:solidFill>
                  <a:srgbClr val="D9D9D9"/>
                </a:solidFill>
                <a:latin typeface="Consolas"/>
                <a:ea typeface="Consolas"/>
                <a:cs typeface="Consolas"/>
                <a:sym typeface="Consolas"/>
              </a:rPr>
              <a:t>(</a:t>
            </a:r>
            <a:r>
              <a:rPr b="1" i="0" lang="en" sz="1500" u="none" cap="none" strike="noStrike">
                <a:solidFill>
                  <a:srgbClr val="8FCCF2"/>
                </a:solidFill>
                <a:latin typeface="Consolas"/>
                <a:ea typeface="Consolas"/>
                <a:cs typeface="Consolas"/>
                <a:sym typeface="Consolas"/>
              </a:rPr>
              <a:t>function</a:t>
            </a:r>
            <a:r>
              <a:rPr b="0" i="0" lang="en" sz="15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8 </a:t>
            </a:r>
            <a:r>
              <a:rPr b="0" i="0" lang="en" sz="1500" u="none" cap="none" strike="noStrike">
                <a:solidFill>
                  <a:srgbClr val="D9D9D9"/>
                </a:solidFill>
                <a:latin typeface="Consolas"/>
                <a:ea typeface="Consolas"/>
                <a:cs typeface="Consolas"/>
                <a:sym typeface="Consolas"/>
              </a:rPr>
              <a:t>  console.</a:t>
            </a:r>
            <a:r>
              <a:rPr b="0" i="0" lang="en" sz="1500" u="none" cap="none" strike="noStrike">
                <a:solidFill>
                  <a:srgbClr val="EB97F1"/>
                </a:solidFill>
                <a:latin typeface="Consolas"/>
                <a:ea typeface="Consolas"/>
                <a:cs typeface="Consolas"/>
                <a:sym typeface="Consolas"/>
              </a:rPr>
              <a:t>log</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96E284"/>
                </a:solidFill>
                <a:latin typeface="Consolas"/>
                <a:ea typeface="Consolas"/>
                <a:cs typeface="Consolas"/>
                <a:sym typeface="Consolas"/>
              </a:rPr>
              <a:t>"Errors: "</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errorCount);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9 </a:t>
            </a:r>
            <a:r>
              <a:rPr b="0" i="0" lang="en" sz="1500" u="none" cap="none" strike="noStrike">
                <a:solidFill>
                  <a:srgbClr val="D9D9D9"/>
                </a:solidFill>
                <a:latin typeface="Consolas"/>
                <a:ea typeface="Consolas"/>
                <a:cs typeface="Consolas"/>
                <a:sym typeface="Consolas"/>
              </a:rPr>
              <a:t>  errorCount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96E284"/>
                </a:solidFill>
                <a:latin typeface="Consolas"/>
                <a:ea typeface="Consolas"/>
                <a:cs typeface="Consolas"/>
                <a:sym typeface="Consolas"/>
              </a:rPr>
              <a:t>0</a:t>
            </a:r>
            <a:r>
              <a:rPr b="0" i="0" lang="en" sz="15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D9D8AF"/>
              </a:buClr>
              <a:buFont typeface="Consolas"/>
              <a:buNone/>
            </a:pPr>
            <a:r>
              <a:rPr b="0" i="0" lang="en" sz="1500" u="none" cap="none" strike="noStrike">
                <a:solidFill>
                  <a:srgbClr val="D9D8AF"/>
                </a:solidFill>
                <a:latin typeface="Consolas"/>
                <a:ea typeface="Consolas"/>
                <a:cs typeface="Consolas"/>
                <a:sym typeface="Consolas"/>
              </a:rPr>
              <a:t>   10 </a:t>
            </a:r>
            <a:r>
              <a:rPr b="0" i="0" lang="en" sz="1500" u="none" cap="none" strike="noStrike">
                <a:solidFill>
                  <a:srgbClr val="D9D9D9"/>
                </a:solidFill>
                <a:latin typeface="Consolas"/>
                <a:ea typeface="Consolas"/>
                <a:cs typeface="Consolas"/>
                <a:sym typeface="Consolas"/>
              </a:rPr>
              <a:t>},</a:t>
            </a:r>
            <a:r>
              <a:rPr b="0" i="0" lang="en" sz="1500" u="none" cap="none" strike="noStrike">
                <a:solidFill>
                  <a:srgbClr val="000000"/>
                </a:solidFill>
                <a:latin typeface="Consolas"/>
                <a:ea typeface="Consolas"/>
                <a:cs typeface="Consolas"/>
                <a:sym typeface="Consolas"/>
              </a:rPr>
              <a:t> </a:t>
            </a:r>
            <a:r>
              <a:rPr b="0" i="0" lang="en" sz="1500" u="none" cap="none" strike="noStrike">
                <a:solidFill>
                  <a:srgbClr val="96E284"/>
                </a:solidFill>
                <a:latin typeface="Consolas"/>
                <a:ea typeface="Consolas"/>
                <a:cs typeface="Consolas"/>
                <a:sym typeface="Consolas"/>
              </a:rPr>
              <a:t>1000</a:t>
            </a:r>
            <a:r>
              <a:rPr b="0" i="0" lang="en" sz="1500" u="none" cap="none" strike="noStrike">
                <a:solidFill>
                  <a:srgbClr val="D9D9D9"/>
                </a:solidFill>
                <a:latin typeface="Consolas"/>
                <a:ea typeface="Consolas"/>
                <a:cs typeface="Consolas"/>
                <a:sym typeface="Consolas"/>
              </a:rPr>
              <a:t>);</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Shape 327"/>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Demo</a:t>
            </a:r>
          </a:p>
        </p:txBody>
      </p:sp>
      <p:sp>
        <p:nvSpPr>
          <p:cNvPr id="328" name="Shape 328"/>
          <p:cNvSpPr txBox="1"/>
          <p:nvPr/>
        </p:nvSpPr>
        <p:spPr>
          <a:xfrm>
            <a:off x="826225" y="4681450"/>
            <a:ext cx="7757700" cy="229500"/>
          </a:xfrm>
          <a:prstGeom prst="rect">
            <a:avLst/>
          </a:prstGeom>
          <a:noFill/>
          <a:ln>
            <a:noFill/>
          </a:ln>
        </p:spPr>
        <p:txBody>
          <a:bodyPr anchorCtr="0" anchor="t" bIns="91425" lIns="91425" rIns="91425" wrap="square" tIns="91425">
            <a:noAutofit/>
          </a:bodyPr>
          <a:lstStyle/>
          <a:p>
            <a:pPr indent="0" lvl="0" marL="0" algn="ctr">
              <a:spcBef>
                <a:spcPts val="0"/>
              </a:spcBef>
              <a:buNone/>
            </a:pPr>
            <a:r>
              <a:rPr lang="en">
                <a:solidFill>
                  <a:srgbClr val="F3F3F3"/>
                </a:solidFill>
              </a:rPr>
              <a:t>https://github.com/SOASTA/measuring-continuity</a:t>
            </a:r>
          </a:p>
        </p:txBody>
      </p:sp>
      <p:pic>
        <p:nvPicPr>
          <p:cNvPr descr="out2.gif" id="329" name="Shape 329"/>
          <p:cNvPicPr preferRelativeResize="0"/>
          <p:nvPr/>
        </p:nvPicPr>
        <p:blipFill>
          <a:blip r:embed="rId3">
            <a:alphaModFix/>
          </a:blip>
          <a:stretch>
            <a:fillRect/>
          </a:stretch>
        </p:blipFill>
        <p:spPr>
          <a:xfrm>
            <a:off x="1143000" y="589650"/>
            <a:ext cx="6858000" cy="40918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Shape 334"/>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So what?</a:t>
            </a:r>
          </a:p>
        </p:txBody>
      </p:sp>
      <p:sp>
        <p:nvSpPr>
          <p:cNvPr id="335" name="Shape 335"/>
          <p:cNvSpPr txBox="1"/>
          <p:nvPr>
            <p:ph idx="1" type="body"/>
          </p:nvPr>
        </p:nvSpPr>
        <p:spPr>
          <a:xfrm>
            <a:off x="669727" y="564951"/>
            <a:ext cx="7804547" cy="4360365"/>
          </a:xfrm>
          <a:prstGeom prst="rect">
            <a:avLst/>
          </a:prstGeom>
          <a:noFill/>
          <a:ln>
            <a:noFill/>
          </a:ln>
        </p:spPr>
        <p:txBody>
          <a:bodyPr anchorCtr="0" anchor="ctr" bIns="32750" lIns="32750" rIns="32750" wrap="square" tIns="32750">
            <a:noAutofit/>
          </a:bodyPr>
          <a:lstStyle/>
          <a:p>
            <a:pPr indent="-368300" lvl="0" marL="292100" marR="0" rtl="0" algn="l">
              <a:lnSpc>
                <a:spcPct val="100000"/>
              </a:lnSpc>
              <a:spcBef>
                <a:spcPts val="0"/>
              </a:spcBef>
              <a:spcAft>
                <a:spcPts val="0"/>
              </a:spcAft>
              <a:buClr>
                <a:srgbClr val="FFFFFF"/>
              </a:buClr>
              <a:buSzPts val="2400"/>
              <a:buFont typeface="Trebuchet MS"/>
              <a:buChar char="•"/>
            </a:pPr>
            <a:r>
              <a:rPr b="0" i="0" lang="en" u="none" cap="none" strike="noStrike">
                <a:solidFill>
                  <a:srgbClr val="FFFFFF"/>
                </a:solidFill>
                <a:latin typeface="Trebuchet MS"/>
                <a:ea typeface="Trebuchet MS"/>
                <a:cs typeface="Trebuchet MS"/>
                <a:sym typeface="Trebuchet MS"/>
              </a:rPr>
              <a:t>Raw data != useful metrics</a:t>
            </a:r>
          </a:p>
          <a:p>
            <a:pPr indent="0" lvl="0" marL="0" marR="0" rtl="0" algn="l">
              <a:lnSpc>
                <a:spcPct val="100000"/>
              </a:lnSpc>
              <a:spcBef>
                <a:spcPts val="0"/>
              </a:spcBef>
              <a:spcAft>
                <a:spcPts val="0"/>
              </a:spcAft>
              <a:buNone/>
            </a:pPr>
            <a:r>
              <a:t/>
            </a:r>
            <a:endParaRPr>
              <a:latin typeface="Trebuchet MS"/>
              <a:ea typeface="Trebuchet MS"/>
              <a:cs typeface="Trebuchet MS"/>
              <a:sym typeface="Trebuchet MS"/>
            </a:endParaRPr>
          </a:p>
          <a:p>
            <a:pPr indent="-368300" lvl="0" marL="292100" marR="0" rtl="0" algn="l">
              <a:lnSpc>
                <a:spcPct val="100000"/>
              </a:lnSpc>
              <a:spcBef>
                <a:spcPts val="300"/>
              </a:spcBef>
              <a:spcAft>
                <a:spcPts val="0"/>
              </a:spcAft>
              <a:buClr>
                <a:srgbClr val="FFFFFF"/>
              </a:buClr>
              <a:buSzPts val="2400"/>
              <a:buFont typeface="Trebuchet MS"/>
              <a:buChar char="•"/>
            </a:pPr>
            <a:r>
              <a:rPr lang="en">
                <a:latin typeface="Trebuchet MS"/>
                <a:ea typeface="Trebuchet MS"/>
                <a:cs typeface="Trebuchet MS"/>
                <a:sym typeface="Trebuchet MS"/>
              </a:rPr>
              <a:t>Let’s measure the user experience</a:t>
            </a:r>
          </a:p>
          <a:p>
            <a:pPr indent="-222250" lvl="1" marL="571500" marR="0" rtl="0" algn="l">
              <a:lnSpc>
                <a:spcPct val="100000"/>
              </a:lnSpc>
              <a:spcBef>
                <a:spcPts val="300"/>
              </a:spcBef>
              <a:spcAft>
                <a:spcPts val="0"/>
              </a:spcAft>
              <a:buSzPts val="900"/>
              <a:buFont typeface="Trebuchet MS"/>
              <a:buChar char="•"/>
            </a:pPr>
            <a:r>
              <a:rPr lang="en">
                <a:latin typeface="Trebuchet MS"/>
                <a:ea typeface="Trebuchet MS"/>
                <a:cs typeface="Trebuchet MS"/>
                <a:sym typeface="Trebuchet MS"/>
              </a:rPr>
              <a:t>Smoothness</a:t>
            </a:r>
          </a:p>
          <a:p>
            <a:pPr indent="-222250" lvl="1" marL="571500" marR="0" rtl="0" algn="l">
              <a:lnSpc>
                <a:spcPct val="100000"/>
              </a:lnSpc>
              <a:spcBef>
                <a:spcPts val="300"/>
              </a:spcBef>
              <a:spcAft>
                <a:spcPts val="0"/>
              </a:spcAft>
              <a:buSzPts val="900"/>
              <a:buFont typeface="Trebuchet MS"/>
              <a:buChar char="•"/>
            </a:pPr>
            <a:r>
              <a:rPr lang="en">
                <a:latin typeface="Trebuchet MS"/>
                <a:ea typeface="Trebuchet MS"/>
                <a:cs typeface="Trebuchet MS"/>
                <a:sym typeface="Trebuchet MS"/>
              </a:rPr>
              <a:t>Responsiveness</a:t>
            </a:r>
          </a:p>
          <a:p>
            <a:pPr indent="-222250" lvl="1" marL="571500" marR="0" rtl="0" algn="l">
              <a:lnSpc>
                <a:spcPct val="100000"/>
              </a:lnSpc>
              <a:spcBef>
                <a:spcPts val="300"/>
              </a:spcBef>
              <a:spcAft>
                <a:spcPts val="0"/>
              </a:spcAft>
              <a:buSzPts val="900"/>
              <a:buFont typeface="Trebuchet MS"/>
              <a:buChar char="•"/>
            </a:pPr>
            <a:r>
              <a:rPr lang="en">
                <a:latin typeface="Trebuchet MS"/>
                <a:ea typeface="Trebuchet MS"/>
                <a:cs typeface="Trebuchet MS"/>
                <a:sym typeface="Trebuchet MS"/>
              </a:rPr>
              <a:t>Reliability</a:t>
            </a:r>
          </a:p>
          <a:p>
            <a:pPr indent="-222250" lvl="1" marL="571500" marR="0" rtl="0" algn="l">
              <a:lnSpc>
                <a:spcPct val="100000"/>
              </a:lnSpc>
              <a:spcBef>
                <a:spcPts val="300"/>
              </a:spcBef>
              <a:spcAft>
                <a:spcPts val="0"/>
              </a:spcAft>
              <a:buSzPts val="900"/>
              <a:buFont typeface="Trebuchet MS"/>
              <a:buChar char="•"/>
            </a:pPr>
            <a:r>
              <a:rPr lang="en">
                <a:latin typeface="Trebuchet MS"/>
                <a:ea typeface="Trebuchet MS"/>
                <a:cs typeface="Trebuchet MS"/>
                <a:sym typeface="Trebuchet MS"/>
              </a:rPr>
              <a:t>Emotion</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Shape 136"/>
          <p:cNvSpPr txBox="1"/>
          <p:nvPr>
            <p:ph type="title"/>
          </p:nvPr>
        </p:nvSpPr>
        <p:spPr>
          <a:xfrm>
            <a:off x="892969" y="863947"/>
            <a:ext cx="7358100" cy="1741200"/>
          </a:xfrm>
          <a:prstGeom prst="rect">
            <a:avLst/>
          </a:prstGeom>
        </p:spPr>
        <p:txBody>
          <a:bodyPr anchorCtr="0" anchor="b" bIns="58925" lIns="58925" rIns="58925" wrap="square" tIns="58925">
            <a:noAutofit/>
          </a:bodyPr>
          <a:lstStyle/>
          <a:p>
            <a:pPr indent="0" lvl="0" marL="0">
              <a:spcBef>
                <a:spcPts val="0"/>
              </a:spcBef>
              <a:buNone/>
            </a:pPr>
            <a:r>
              <a:rPr lang="en">
                <a:latin typeface="Consolas"/>
                <a:ea typeface="Consolas"/>
                <a:cs typeface="Consolas"/>
                <a:sym typeface="Consolas"/>
              </a:rPr>
              <a:t>boomerang</a:t>
            </a:r>
          </a:p>
        </p:txBody>
      </p:sp>
      <p:sp>
        <p:nvSpPr>
          <p:cNvPr id="137" name="Shape 137"/>
          <p:cNvSpPr txBox="1"/>
          <p:nvPr>
            <p:ph idx="1" type="body"/>
          </p:nvPr>
        </p:nvSpPr>
        <p:spPr>
          <a:xfrm>
            <a:off x="892969" y="2652117"/>
            <a:ext cx="7358100" cy="596100"/>
          </a:xfrm>
          <a:prstGeom prst="rect">
            <a:avLst/>
          </a:prstGeom>
        </p:spPr>
        <p:txBody>
          <a:bodyPr anchorCtr="0" anchor="t" bIns="58925" lIns="58925" rIns="58925" wrap="square" tIns="58925">
            <a:noAutofit/>
          </a:bodyPr>
          <a:lstStyle/>
          <a:p>
            <a:pPr indent="-69850" lvl="0" marL="0">
              <a:spcBef>
                <a:spcPts val="0"/>
              </a:spcBef>
              <a:buClr>
                <a:schemeClr val="dk1"/>
              </a:buClr>
              <a:buSzPts val="1100"/>
              <a:buFont typeface="Arial"/>
              <a:buNone/>
            </a:pPr>
            <a:r>
              <a:rPr lang="en" sz="1800" u="sng">
                <a:solidFill>
                  <a:srgbClr val="FFFFFF"/>
                </a:solidFill>
                <a:latin typeface="Ubuntu Condensed"/>
                <a:ea typeface="Ubuntu Condensed"/>
                <a:cs typeface="Ubuntu Condensed"/>
                <a:sym typeface="Ubuntu Condensed"/>
                <a:hlinkClick r:id="rId3"/>
              </a:rPr>
              <a:t>https://github.com/SOASTA/boomerang</a:t>
            </a:r>
          </a:p>
        </p:txBody>
      </p:sp>
      <p:sp>
        <p:nvSpPr>
          <p:cNvPr id="138" name="Shape 138"/>
          <p:cNvSpPr txBox="1"/>
          <p:nvPr/>
        </p:nvSpPr>
        <p:spPr>
          <a:xfrm>
            <a:off x="-100" y="4277125"/>
            <a:ext cx="9144000" cy="310200"/>
          </a:xfrm>
          <a:prstGeom prst="rect">
            <a:avLst/>
          </a:prstGeom>
          <a:noFill/>
          <a:ln>
            <a:noFill/>
          </a:ln>
        </p:spPr>
        <p:txBody>
          <a:bodyPr anchorCtr="0" anchor="t" bIns="91425" lIns="91425" rIns="91425" wrap="square" tIns="91425">
            <a:noAutofit/>
          </a:bodyPr>
          <a:lstStyle/>
          <a:p>
            <a:pPr indent="0" lvl="0" marL="0" algn="ctr">
              <a:spcBef>
                <a:spcPts val="0"/>
              </a:spcBef>
              <a:buNone/>
            </a:pPr>
            <a:r>
              <a:rPr b="1" lang="en" sz="1000">
                <a:solidFill>
                  <a:srgbClr val="3D85C6"/>
                </a:solidFill>
              </a:rPr>
              <a:t>WARNING</a:t>
            </a:r>
            <a:r>
              <a:rPr b="1" lang="en" sz="1000">
                <a:solidFill>
                  <a:srgbClr val="FFFFFF"/>
                </a:solidFill>
              </a:rPr>
              <a:t>:</a:t>
            </a:r>
            <a:r>
              <a:rPr lang="en" sz="1000">
                <a:solidFill>
                  <a:srgbClr val="FFFFFF"/>
                </a:solidFill>
              </a:rPr>
              <a:t> HUMANS WHO SUBMIT PULL REQUESTS ARE KNOWN TO HAVE BEEN HIRED</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9" name="Shape 339"/>
        <p:cNvGrpSpPr/>
        <p:nvPr/>
      </p:nvGrpSpPr>
      <p:grpSpPr>
        <a:xfrm>
          <a:off x="0" y="0"/>
          <a:ext cx="0" cy="0"/>
          <a:chOff x="0" y="0"/>
          <a:chExt cx="0" cy="0"/>
        </a:xfrm>
      </p:grpSpPr>
      <p:sp>
        <p:nvSpPr>
          <p:cNvPr id="340" name="Shape 340"/>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Smoothness - FPS during scroll</a:t>
            </a:r>
          </a:p>
        </p:txBody>
      </p:sp>
      <p:sp>
        <p:nvSpPr>
          <p:cNvPr id="341" name="Shape 341"/>
          <p:cNvSpPr txBox="1"/>
          <p:nvPr>
            <p:ph idx="1" type="body"/>
          </p:nvPr>
        </p:nvSpPr>
        <p:spPr>
          <a:xfrm>
            <a:off x="669727" y="564951"/>
            <a:ext cx="7804500" cy="4360500"/>
          </a:xfrm>
          <a:prstGeom prst="rect">
            <a:avLst/>
          </a:prstGeom>
          <a:noFill/>
          <a:ln>
            <a:noFill/>
          </a:ln>
        </p:spPr>
        <p:txBody>
          <a:bodyPr anchorCtr="0" anchor="t" bIns="32750" lIns="32750" rIns="32750" wrap="square" tIns="32750">
            <a:noAutofit/>
          </a:bodyPr>
          <a:lstStyle/>
          <a:p>
            <a:pPr indent="0" lvl="0" marL="0" marR="0" rtl="0" algn="l">
              <a:lnSpc>
                <a:spcPct val="100000"/>
              </a:lnSpc>
              <a:spcBef>
                <a:spcPts val="300"/>
              </a:spcBef>
              <a:spcAft>
                <a:spcPts val="0"/>
              </a:spcAft>
              <a:buNone/>
            </a:pPr>
            <a:r>
              <a:rPr lang="en"/>
              <a:t>FPS during page load</a:t>
            </a:r>
          </a:p>
        </p:txBody>
      </p:sp>
      <p:pic>
        <p:nvPicPr>
          <p:cNvPr id="342" name="Shape 342"/>
          <p:cNvPicPr preferRelativeResize="0"/>
          <p:nvPr/>
        </p:nvPicPr>
        <p:blipFill>
          <a:blip r:embed="rId3">
            <a:alphaModFix/>
          </a:blip>
          <a:stretch>
            <a:fillRect/>
          </a:stretch>
        </p:blipFill>
        <p:spPr>
          <a:xfrm>
            <a:off x="392575" y="657152"/>
            <a:ext cx="8414551" cy="419264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Shape 347"/>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Smoothness - FPS after interaction</a:t>
            </a:r>
          </a:p>
        </p:txBody>
      </p:sp>
      <p:pic>
        <p:nvPicPr>
          <p:cNvPr descr="VKeC5oPd3ISbCYwJoiX62kPSzkd5udBOWxm_ghEnNYM1bSYS0tV-5cULRj9jAY1f1Ha81I8V_XVpKzdhgtlCB3OLCYiIzdBbieuuEQ3h_CInRXFpfs9xBcMZMVQ0zVWFewNF1s8" id="348" name="Shape 348"/>
          <p:cNvPicPr preferRelativeResize="0"/>
          <p:nvPr/>
        </p:nvPicPr>
        <p:blipFill>
          <a:blip r:embed="rId3">
            <a:alphaModFix/>
          </a:blip>
          <a:stretch>
            <a:fillRect/>
          </a:stretch>
        </p:blipFill>
        <p:spPr>
          <a:xfrm>
            <a:off x="3452813" y="585788"/>
            <a:ext cx="2238375" cy="39719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Shape 353"/>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Responsiveness</a:t>
            </a:r>
          </a:p>
        </p:txBody>
      </p:sp>
      <p:sp>
        <p:nvSpPr>
          <p:cNvPr id="354" name="Shape 354"/>
          <p:cNvSpPr txBox="1"/>
          <p:nvPr>
            <p:ph idx="1" type="body"/>
          </p:nvPr>
        </p:nvSpPr>
        <p:spPr>
          <a:xfrm>
            <a:off x="669727" y="564951"/>
            <a:ext cx="7804500" cy="4360500"/>
          </a:xfrm>
          <a:prstGeom prst="rect">
            <a:avLst/>
          </a:prstGeom>
          <a:noFill/>
          <a:ln>
            <a:noFill/>
          </a:ln>
        </p:spPr>
        <p:txBody>
          <a:bodyPr anchorCtr="0" anchor="ctr" bIns="32750" lIns="32750" rIns="32750" wrap="square" tIns="32750">
            <a:noAutofit/>
          </a:bodyPr>
          <a:lstStyle/>
          <a:p>
            <a:pPr indent="-342900" lvl="0" marL="457200" marR="0" rtl="0" algn="l">
              <a:lnSpc>
                <a:spcPct val="100000"/>
              </a:lnSpc>
              <a:spcBef>
                <a:spcPts val="300"/>
              </a:spcBef>
              <a:spcAft>
                <a:spcPts val="1000"/>
              </a:spcAft>
              <a:buSzPts val="1800"/>
              <a:buFont typeface="Trebuchet MS"/>
              <a:buChar char="•"/>
            </a:pPr>
            <a:r>
              <a:rPr lang="en">
                <a:latin typeface="Trebuchet MS"/>
                <a:ea typeface="Trebuchet MS"/>
                <a:cs typeface="Trebuchet MS"/>
                <a:sym typeface="Trebuchet MS"/>
              </a:rPr>
              <a:t>How long it takes for the site to respond to input?</a:t>
            </a:r>
          </a:p>
          <a:p>
            <a:pPr indent="-342900" lvl="1" marL="914400" rtl="0">
              <a:spcBef>
                <a:spcPts val="300"/>
              </a:spcBef>
              <a:spcAft>
                <a:spcPts val="1000"/>
              </a:spcAft>
              <a:buClr>
                <a:schemeClr val="lt1"/>
              </a:buClr>
              <a:buSzPts val="1800"/>
              <a:buChar char="•"/>
            </a:pPr>
            <a:r>
              <a:rPr lang="en">
                <a:solidFill>
                  <a:srgbClr val="F9CB9C"/>
                </a:solidFill>
                <a:latin typeface="Consolas"/>
                <a:ea typeface="Consolas"/>
                <a:cs typeface="Consolas"/>
                <a:sym typeface="Consolas"/>
              </a:rPr>
              <a:t>requestAnimationFrame</a:t>
            </a:r>
            <a:r>
              <a:rPr lang="en">
                <a:solidFill>
                  <a:schemeClr val="lt1"/>
                </a:solidFill>
                <a:latin typeface="Trebuchet MS"/>
                <a:ea typeface="Trebuchet MS"/>
                <a:cs typeface="Trebuchet MS"/>
                <a:sym typeface="Trebuchet MS"/>
              </a:rPr>
              <a:t> to detect next paint</a:t>
            </a:r>
          </a:p>
          <a:p>
            <a:pPr indent="-342900" lvl="1" marL="914400" rtl="0">
              <a:spcBef>
                <a:spcPts val="300"/>
              </a:spcBef>
              <a:spcAft>
                <a:spcPts val="1000"/>
              </a:spcAft>
              <a:buClr>
                <a:schemeClr val="lt1"/>
              </a:buClr>
              <a:buSzPts val="1800"/>
              <a:buChar char="•"/>
            </a:pPr>
            <a:r>
              <a:rPr lang="en">
                <a:solidFill>
                  <a:srgbClr val="F9CB9C"/>
                </a:solidFill>
                <a:latin typeface="Trebuchet MS"/>
                <a:ea typeface="Trebuchet MS"/>
                <a:cs typeface="Trebuchet MS"/>
                <a:sym typeface="Trebuchet MS"/>
              </a:rPr>
              <a:t>MutationObserver</a:t>
            </a:r>
            <a:r>
              <a:rPr lang="en">
                <a:solidFill>
                  <a:schemeClr val="lt1"/>
                </a:solidFill>
                <a:latin typeface="Trebuchet MS"/>
                <a:ea typeface="Trebuchet MS"/>
                <a:cs typeface="Trebuchet MS"/>
                <a:sym typeface="Trebuchet MS"/>
              </a:rPr>
              <a:t> to detect DOM changes</a:t>
            </a:r>
          </a:p>
          <a:p>
            <a:pPr indent="-342900" lvl="0" marL="457200" marR="0" rtl="0" algn="l">
              <a:lnSpc>
                <a:spcPct val="100000"/>
              </a:lnSpc>
              <a:spcBef>
                <a:spcPts val="300"/>
              </a:spcBef>
              <a:spcAft>
                <a:spcPts val="1000"/>
              </a:spcAft>
              <a:buSzPts val="1800"/>
              <a:buChar char="•"/>
            </a:pPr>
            <a:r>
              <a:rPr lang="en">
                <a:latin typeface="Trebuchet MS"/>
                <a:ea typeface="Trebuchet MS"/>
                <a:cs typeface="Trebuchet MS"/>
                <a:sym typeface="Trebuchet MS"/>
              </a:rPr>
              <a:t>UserTiming to monitor your own code</a:t>
            </a:r>
          </a:p>
          <a:p>
            <a:pPr indent="-342900" lvl="0" marL="457200" marR="0" rtl="0" algn="l">
              <a:lnSpc>
                <a:spcPct val="100000"/>
              </a:lnSpc>
              <a:spcBef>
                <a:spcPts val="300"/>
              </a:spcBef>
              <a:spcAft>
                <a:spcPts val="1000"/>
              </a:spcAft>
              <a:buSzPts val="1800"/>
              <a:buChar char="•"/>
            </a:pPr>
            <a:r>
              <a:rPr lang="en">
                <a:latin typeface="Trebuchet MS"/>
                <a:ea typeface="Trebuchet MS"/>
                <a:cs typeface="Trebuchet MS"/>
                <a:sym typeface="Trebuchet MS"/>
              </a:rPr>
              <a:t>SPA instrumentation via </a:t>
            </a:r>
            <a:r>
              <a:rPr lang="en">
                <a:solidFill>
                  <a:srgbClr val="6FA8DC"/>
                </a:solidFill>
                <a:latin typeface="Consolas"/>
                <a:ea typeface="Consolas"/>
                <a:cs typeface="Consolas"/>
                <a:sym typeface="Consolas"/>
              </a:rPr>
              <a:t>boomerang</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8" name="Shape 358"/>
        <p:cNvGrpSpPr/>
        <p:nvPr/>
      </p:nvGrpSpPr>
      <p:grpSpPr>
        <a:xfrm>
          <a:off x="0" y="0"/>
          <a:ext cx="0" cy="0"/>
          <a:chOff x="0" y="0"/>
          <a:chExt cx="0" cy="0"/>
        </a:xfrm>
      </p:grpSpPr>
      <p:sp>
        <p:nvSpPr>
          <p:cNvPr id="359" name="Shape 359"/>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Responsiveness</a:t>
            </a:r>
          </a:p>
        </p:txBody>
      </p:sp>
      <p:sp>
        <p:nvSpPr>
          <p:cNvPr id="360" name="Shape 360"/>
          <p:cNvSpPr txBox="1"/>
          <p:nvPr>
            <p:ph idx="1" type="body"/>
          </p:nvPr>
        </p:nvSpPr>
        <p:spPr>
          <a:xfrm>
            <a:off x="669727" y="558253"/>
            <a:ext cx="7804547" cy="4360365"/>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9A9A9A"/>
              </a:buClr>
              <a:buFont typeface="Consolas"/>
              <a:buNone/>
            </a:pPr>
            <a:r>
              <a:rPr b="0" i="0" lang="en" sz="1800" u="none" cap="none" strike="noStrike">
                <a:solidFill>
                  <a:srgbClr val="9A9A9A"/>
                </a:solidFill>
                <a:latin typeface="Consolas"/>
                <a:ea typeface="Consolas"/>
                <a:cs typeface="Consolas"/>
                <a:sym typeface="Consolas"/>
              </a:rPr>
              <a:t>    1 </a:t>
            </a:r>
            <a:r>
              <a:rPr b="0" i="0" lang="en" sz="1800" u="none" cap="none" strike="noStrike">
                <a:solidFill>
                  <a:srgbClr val="FFFFFF"/>
                </a:solidFill>
                <a:latin typeface="Consolas"/>
                <a:ea typeface="Consolas"/>
                <a:cs typeface="Consolas"/>
                <a:sym typeface="Consolas"/>
              </a:rPr>
              <a:t>document</a:t>
            </a:r>
            <a:r>
              <a:rPr b="0" i="0" lang="en" sz="1800" u="none" cap="none" strike="noStrike">
                <a:solidFill>
                  <a:srgbClr val="D9D9D9"/>
                </a:solidFill>
                <a:latin typeface="Consolas"/>
                <a:ea typeface="Consolas"/>
                <a:cs typeface="Consolas"/>
                <a:sym typeface="Consolas"/>
              </a:rPr>
              <a:t>.</a:t>
            </a:r>
            <a:r>
              <a:rPr b="0" i="0" lang="en" sz="1800" u="none" cap="none" strike="noStrike">
                <a:solidFill>
                  <a:srgbClr val="8FCCF2"/>
                </a:solidFill>
                <a:latin typeface="Consolas"/>
                <a:ea typeface="Consolas"/>
                <a:cs typeface="Consolas"/>
                <a:sym typeface="Consolas"/>
              </a:rPr>
              <a:t>addEventListener</a:t>
            </a:r>
            <a:r>
              <a:rPr b="0" i="0" lang="en" sz="1800" u="none" cap="none" strike="noStrike">
                <a:solidFill>
                  <a:srgbClr val="D9D9D9"/>
                </a:solidFill>
                <a:latin typeface="Consolas"/>
                <a:ea typeface="Consolas"/>
                <a:cs typeface="Consolas"/>
                <a:sym typeface="Consolas"/>
              </a:rPr>
              <a:t>(</a:t>
            </a:r>
            <a:r>
              <a:rPr b="1" i="0" lang="en" sz="1800" u="none" cap="none" strike="noStrike">
                <a:solidFill>
                  <a:srgbClr val="F9CB9C"/>
                </a:solidFill>
                <a:latin typeface="Consolas"/>
                <a:ea typeface="Consolas"/>
                <a:cs typeface="Consolas"/>
                <a:sym typeface="Consolas"/>
              </a:rPr>
              <a:t>"click"</a:t>
            </a:r>
            <a:r>
              <a:rPr b="0" i="0" lang="en" sz="1800" u="none" cap="none" strike="noStrike">
                <a:solidFill>
                  <a:srgbClr val="D9D9D9"/>
                </a:solidFill>
                <a:latin typeface="Consolas"/>
                <a:ea typeface="Consolas"/>
                <a:cs typeface="Consolas"/>
                <a:sym typeface="Consolas"/>
              </a:rPr>
              <a:t>,</a:t>
            </a:r>
            <a:r>
              <a:rPr b="0" i="0" lang="en" sz="1800" u="none" cap="none" strike="noStrike">
                <a:solidFill>
                  <a:srgbClr val="000000"/>
                </a:solidFill>
                <a:latin typeface="Consolas"/>
                <a:ea typeface="Consolas"/>
                <a:cs typeface="Consolas"/>
                <a:sym typeface="Consolas"/>
              </a:rPr>
              <a:t> </a:t>
            </a:r>
            <a:r>
              <a:rPr b="1" i="0" lang="en" sz="1800" u="none" cap="none" strike="noStrike">
                <a:solidFill>
                  <a:srgbClr val="8FCCF2"/>
                </a:solidFill>
                <a:latin typeface="Consolas"/>
                <a:ea typeface="Consolas"/>
                <a:cs typeface="Consolas"/>
                <a:sym typeface="Consolas"/>
              </a:rPr>
              <a:t>function</a:t>
            </a:r>
            <a:r>
              <a:rPr lang="en" sz="1800">
                <a:solidFill>
                  <a:srgbClr val="D9D9D9"/>
                </a:solidFill>
                <a:latin typeface="Consolas"/>
                <a:ea typeface="Consolas"/>
                <a:cs typeface="Consolas"/>
                <a:sym typeface="Consolas"/>
              </a:rPr>
              <a:t>(</a:t>
            </a:r>
            <a:r>
              <a:rPr b="0" i="0" lang="en" sz="1800" u="none" cap="none" strike="noStrike">
                <a:solidFill>
                  <a:srgbClr val="FFFFFF"/>
                </a:solidFill>
                <a:latin typeface="Consolas"/>
                <a:ea typeface="Consolas"/>
                <a:cs typeface="Consolas"/>
                <a:sym typeface="Consolas"/>
              </a:rPr>
              <a:t>e</a:t>
            </a:r>
            <a:r>
              <a:rPr b="0" i="0" lang="en" sz="1800" u="none" cap="none" strike="noStrike">
                <a:solidFill>
                  <a:srgbClr val="D9D9D9"/>
                </a:solidFill>
                <a:latin typeface="Consolas"/>
                <a:ea typeface="Consolas"/>
                <a:cs typeface="Consolas"/>
                <a:sym typeface="Consolas"/>
              </a:rPr>
              <a:t>)</a:t>
            </a:r>
            <a:r>
              <a:rPr b="0" i="0" lang="en" sz="1800" u="none" cap="none" strike="noStrike">
                <a:solidFill>
                  <a:srgbClr val="FF40FF"/>
                </a:solidFill>
                <a:latin typeface="Consolas"/>
                <a:ea typeface="Consolas"/>
                <a:cs typeface="Consolas"/>
                <a:sym typeface="Consolas"/>
              </a:rPr>
              <a:t> </a:t>
            </a:r>
            <a:r>
              <a:rPr b="0" i="0" lang="en" sz="18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800" u="none" cap="none" strike="noStrike">
                <a:solidFill>
                  <a:srgbClr val="9A9A9A"/>
                </a:solidFill>
                <a:latin typeface="Consolas"/>
                <a:ea typeface="Consolas"/>
                <a:cs typeface="Consolas"/>
                <a:sym typeface="Consolas"/>
              </a:rPr>
              <a:t>    2 </a:t>
            </a:r>
            <a:r>
              <a:rPr b="0" i="0" lang="en" sz="1800" u="none" cap="none" strike="noStrike">
                <a:solidFill>
                  <a:srgbClr val="000000"/>
                </a:solidFill>
                <a:latin typeface="Consolas"/>
                <a:ea typeface="Consolas"/>
                <a:cs typeface="Consolas"/>
                <a:sym typeface="Consolas"/>
              </a:rPr>
              <a:t>  </a:t>
            </a:r>
            <a:r>
              <a:rPr b="1" i="0" lang="en" sz="1800" u="none" cap="none" strike="noStrike">
                <a:solidFill>
                  <a:srgbClr val="8FCCF2"/>
                </a:solidFill>
                <a:latin typeface="Consolas"/>
                <a:ea typeface="Consolas"/>
                <a:cs typeface="Consolas"/>
                <a:sym typeface="Consolas"/>
              </a:rPr>
              <a:t>var</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FFFFFF"/>
                </a:solidFill>
                <a:latin typeface="Consolas"/>
                <a:ea typeface="Consolas"/>
                <a:cs typeface="Consolas"/>
                <a:sym typeface="Consolas"/>
              </a:rPr>
              <a:t>start</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D9D9D9"/>
                </a:solidFill>
                <a:latin typeface="Consolas"/>
                <a:ea typeface="Consolas"/>
                <a:cs typeface="Consolas"/>
                <a:sym typeface="Consolas"/>
              </a:rPr>
              <a:t>=</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FFFFFF"/>
                </a:solidFill>
                <a:latin typeface="Consolas"/>
                <a:ea typeface="Consolas"/>
                <a:cs typeface="Consolas"/>
                <a:sym typeface="Consolas"/>
              </a:rPr>
              <a:t>performance</a:t>
            </a:r>
            <a:r>
              <a:rPr lang="en" sz="1800">
                <a:solidFill>
                  <a:srgbClr val="D9D9D9"/>
                </a:solidFill>
                <a:latin typeface="Consolas"/>
                <a:ea typeface="Consolas"/>
                <a:cs typeface="Consolas"/>
                <a:sym typeface="Consolas"/>
              </a:rPr>
              <a:t>.</a:t>
            </a:r>
            <a:r>
              <a:rPr b="0" i="0" lang="en" sz="1800" u="none" cap="none" strike="noStrike">
                <a:solidFill>
                  <a:srgbClr val="8FCCF2"/>
                </a:solidFill>
                <a:latin typeface="Consolas"/>
                <a:ea typeface="Consolas"/>
                <a:cs typeface="Consolas"/>
                <a:sym typeface="Consolas"/>
              </a:rPr>
              <a:t>now</a:t>
            </a:r>
            <a:r>
              <a:rPr lang="en" sz="1800">
                <a:solidFill>
                  <a:srgbClr val="D9D9D9"/>
                </a:solidFill>
                <a:latin typeface="Consolas"/>
                <a:ea typeface="Consolas"/>
                <a:cs typeface="Consolas"/>
                <a:sym typeface="Consolas"/>
              </a:rPr>
              <a:t>()</a:t>
            </a:r>
            <a:r>
              <a:rPr b="0" i="0" lang="en" sz="18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800" u="none" cap="none" strike="noStrike">
                <a:solidFill>
                  <a:srgbClr val="9A9A9A"/>
                </a:solidFill>
                <a:latin typeface="Consolas"/>
                <a:ea typeface="Consolas"/>
                <a:cs typeface="Consolas"/>
                <a:sym typeface="Consolas"/>
              </a:rPr>
              <a:t>    3 </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EFEFEF"/>
                </a:solidFill>
                <a:latin typeface="Consolas"/>
                <a:ea typeface="Consolas"/>
                <a:cs typeface="Consolas"/>
                <a:sym typeface="Consolas"/>
              </a:rPr>
              <a:t>requestAnimationFrame</a:t>
            </a:r>
            <a:r>
              <a:rPr lang="en" sz="1800">
                <a:solidFill>
                  <a:srgbClr val="D9D9D9"/>
                </a:solidFill>
                <a:latin typeface="Consolas"/>
                <a:ea typeface="Consolas"/>
                <a:cs typeface="Consolas"/>
                <a:sym typeface="Consolas"/>
              </a:rPr>
              <a:t>(</a:t>
            </a:r>
            <a:r>
              <a:rPr b="1" i="0" lang="en" sz="1800" u="none" cap="none" strike="noStrike">
                <a:solidFill>
                  <a:srgbClr val="8FCCF2"/>
                </a:solidFill>
                <a:latin typeface="Consolas"/>
                <a:ea typeface="Consolas"/>
                <a:cs typeface="Consolas"/>
                <a:sym typeface="Consolas"/>
              </a:rPr>
              <a:t>function</a:t>
            </a:r>
            <a:r>
              <a:rPr lang="en" sz="1800">
                <a:solidFill>
                  <a:srgbClr val="D9D9D9"/>
                </a:solidFill>
                <a:latin typeface="Consolas"/>
                <a:ea typeface="Consolas"/>
                <a:cs typeface="Consolas"/>
                <a:sym typeface="Consolas"/>
              </a:rPr>
              <a:t>()</a:t>
            </a:r>
            <a:r>
              <a:rPr b="0" i="0" lang="en" sz="1800" u="none" cap="none" strike="noStrike">
                <a:solidFill>
                  <a:srgbClr val="FF40FF"/>
                </a:solidFill>
                <a:latin typeface="Consolas"/>
                <a:ea typeface="Consolas"/>
                <a:cs typeface="Consolas"/>
                <a:sym typeface="Consolas"/>
              </a:rPr>
              <a:t> </a:t>
            </a:r>
            <a:r>
              <a:rPr lang="en" sz="1800">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800" u="none" cap="none" strike="noStrike">
                <a:solidFill>
                  <a:srgbClr val="9A9A9A"/>
                </a:solidFill>
                <a:latin typeface="Consolas"/>
                <a:ea typeface="Consolas"/>
                <a:cs typeface="Consolas"/>
                <a:sym typeface="Consolas"/>
              </a:rPr>
              <a:t>    4 </a:t>
            </a:r>
            <a:r>
              <a:rPr b="0" i="0" lang="en" sz="1800" u="none" cap="none" strike="noStrike">
                <a:solidFill>
                  <a:srgbClr val="000000"/>
                </a:solidFill>
                <a:latin typeface="Consolas"/>
                <a:ea typeface="Consolas"/>
                <a:cs typeface="Consolas"/>
                <a:sym typeface="Consolas"/>
              </a:rPr>
              <a:t>     </a:t>
            </a:r>
            <a:r>
              <a:rPr b="1" i="0" lang="en" sz="1800" u="none" cap="none" strike="noStrike">
                <a:solidFill>
                  <a:srgbClr val="8FCCF2"/>
                </a:solidFill>
                <a:latin typeface="Consolas"/>
                <a:ea typeface="Consolas"/>
                <a:cs typeface="Consolas"/>
                <a:sym typeface="Consolas"/>
              </a:rPr>
              <a:t>var</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FFFFFF"/>
                </a:solidFill>
                <a:latin typeface="Consolas"/>
                <a:ea typeface="Consolas"/>
                <a:cs typeface="Consolas"/>
                <a:sym typeface="Consolas"/>
              </a:rPr>
              <a:t>delta</a:t>
            </a:r>
            <a:r>
              <a:rPr b="0" i="0" lang="en" sz="1800" u="none" cap="none" strike="noStrike">
                <a:solidFill>
                  <a:srgbClr val="000000"/>
                </a:solidFill>
                <a:latin typeface="Consolas"/>
                <a:ea typeface="Consolas"/>
                <a:cs typeface="Consolas"/>
                <a:sym typeface="Consolas"/>
              </a:rPr>
              <a:t> </a:t>
            </a:r>
            <a:r>
              <a:rPr lang="en" sz="1800">
                <a:solidFill>
                  <a:srgbClr val="D9D9D9"/>
                </a:solidFill>
                <a:latin typeface="Consolas"/>
                <a:ea typeface="Consolas"/>
                <a:cs typeface="Consolas"/>
                <a:sym typeface="Consolas"/>
              </a:rPr>
              <a:t>=</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FFFFFF"/>
                </a:solidFill>
                <a:latin typeface="Consolas"/>
                <a:ea typeface="Consolas"/>
                <a:cs typeface="Consolas"/>
                <a:sym typeface="Consolas"/>
              </a:rPr>
              <a:t>performance</a:t>
            </a:r>
            <a:r>
              <a:rPr lang="en" sz="1800">
                <a:solidFill>
                  <a:srgbClr val="D9D9D9"/>
                </a:solidFill>
                <a:latin typeface="Consolas"/>
                <a:ea typeface="Consolas"/>
                <a:cs typeface="Consolas"/>
                <a:sym typeface="Consolas"/>
              </a:rPr>
              <a:t>.</a:t>
            </a:r>
            <a:r>
              <a:rPr b="0" i="0" lang="en" sz="1800" u="none" cap="none" strike="noStrike">
                <a:solidFill>
                  <a:srgbClr val="8FCCF2"/>
                </a:solidFill>
                <a:latin typeface="Consolas"/>
                <a:ea typeface="Consolas"/>
                <a:cs typeface="Consolas"/>
                <a:sym typeface="Consolas"/>
              </a:rPr>
              <a:t>now</a:t>
            </a:r>
            <a:r>
              <a:rPr lang="en" sz="1800">
                <a:solidFill>
                  <a:srgbClr val="D9D9D9"/>
                </a:solidFill>
                <a:latin typeface="Consolas"/>
                <a:ea typeface="Consolas"/>
                <a:cs typeface="Consolas"/>
                <a:sym typeface="Consolas"/>
              </a:rPr>
              <a:t>()</a:t>
            </a:r>
            <a:r>
              <a:rPr b="0" i="0" lang="en" sz="1800" u="none" cap="none" strike="noStrike">
                <a:solidFill>
                  <a:srgbClr val="FF40FF"/>
                </a:solidFill>
                <a:latin typeface="Consolas"/>
                <a:ea typeface="Consolas"/>
                <a:cs typeface="Consolas"/>
                <a:sym typeface="Consolas"/>
              </a:rPr>
              <a:t> </a:t>
            </a:r>
            <a:r>
              <a:rPr b="0" i="0" lang="en" sz="1800" u="none" cap="none" strike="noStrike">
                <a:solidFill>
                  <a:srgbClr val="D9D9D9"/>
                </a:solidFill>
                <a:latin typeface="Consolas"/>
                <a:ea typeface="Consolas"/>
                <a:cs typeface="Consolas"/>
                <a:sym typeface="Consolas"/>
              </a:rPr>
              <a:t>-</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FFFFFF"/>
                </a:solidFill>
                <a:latin typeface="Consolas"/>
                <a:ea typeface="Consolas"/>
                <a:cs typeface="Consolas"/>
                <a:sym typeface="Consolas"/>
              </a:rPr>
              <a:t>start</a:t>
            </a:r>
            <a:r>
              <a:rPr lang="en" sz="1800">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800" u="none" cap="none" strike="noStrike">
                <a:solidFill>
                  <a:srgbClr val="9A9A9A"/>
                </a:solidFill>
                <a:latin typeface="Consolas"/>
                <a:ea typeface="Consolas"/>
                <a:cs typeface="Consolas"/>
                <a:sym typeface="Consolas"/>
              </a:rPr>
              <a:t>    5 </a:t>
            </a:r>
            <a:r>
              <a:rPr b="0" i="0" lang="en" sz="1800" u="none" cap="none" strike="noStrike">
                <a:solidFill>
                  <a:srgbClr val="FFFFFF"/>
                </a:solidFill>
                <a:latin typeface="Consolas"/>
                <a:ea typeface="Consolas"/>
                <a:cs typeface="Consolas"/>
                <a:sym typeface="Consolas"/>
              </a:rPr>
              <a:t>     console</a:t>
            </a:r>
            <a:r>
              <a:rPr lang="en" sz="1800">
                <a:solidFill>
                  <a:srgbClr val="D9D9D9"/>
                </a:solidFill>
                <a:latin typeface="Consolas"/>
                <a:ea typeface="Consolas"/>
                <a:cs typeface="Consolas"/>
                <a:sym typeface="Consolas"/>
              </a:rPr>
              <a:t>.</a:t>
            </a:r>
            <a:r>
              <a:rPr b="0" i="0" lang="en" sz="1800" u="none" cap="none" strike="noStrike">
                <a:solidFill>
                  <a:srgbClr val="8FCCF2"/>
                </a:solidFill>
                <a:latin typeface="Consolas"/>
                <a:ea typeface="Consolas"/>
                <a:cs typeface="Consolas"/>
                <a:sym typeface="Consolas"/>
              </a:rPr>
              <a:t>log</a:t>
            </a:r>
            <a:r>
              <a:rPr lang="en" sz="1800">
                <a:solidFill>
                  <a:srgbClr val="D9D9D9"/>
                </a:solidFill>
                <a:latin typeface="Consolas"/>
                <a:ea typeface="Consolas"/>
                <a:cs typeface="Consolas"/>
                <a:sym typeface="Consolas"/>
              </a:rPr>
              <a:t>(</a:t>
            </a:r>
            <a:r>
              <a:rPr b="1" i="0" lang="en" sz="1800" u="none" cap="none" strike="noStrike">
                <a:solidFill>
                  <a:srgbClr val="F9CB9C"/>
                </a:solidFill>
                <a:latin typeface="Consolas"/>
                <a:ea typeface="Consolas"/>
                <a:cs typeface="Consolas"/>
                <a:sym typeface="Consolas"/>
              </a:rPr>
              <a:t>"Click responsiveness: "</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D9D9D9"/>
                </a:solidFill>
                <a:latin typeface="Consolas"/>
                <a:ea typeface="Consolas"/>
                <a:cs typeface="Consolas"/>
                <a:sym typeface="Consolas"/>
              </a:rPr>
              <a:t>+</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FFFFFF"/>
                </a:solidFill>
                <a:latin typeface="Consolas"/>
                <a:ea typeface="Consolas"/>
                <a:cs typeface="Consolas"/>
                <a:sym typeface="Consolas"/>
              </a:rPr>
              <a:t>delta</a:t>
            </a:r>
            <a:r>
              <a:rPr lang="en" sz="1800">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800" u="none" cap="none" strike="noStrike">
                <a:solidFill>
                  <a:srgbClr val="9A9A9A"/>
                </a:solidFill>
                <a:latin typeface="Consolas"/>
                <a:ea typeface="Consolas"/>
                <a:cs typeface="Consolas"/>
                <a:sym typeface="Consolas"/>
              </a:rPr>
              <a:t>    6 </a:t>
            </a:r>
            <a:r>
              <a:rPr b="0" i="0" lang="en" sz="1800" u="none" cap="none" strike="noStrike">
                <a:solidFill>
                  <a:srgbClr val="000000"/>
                </a:solidFill>
                <a:latin typeface="Consolas"/>
                <a:ea typeface="Consolas"/>
                <a:cs typeface="Consolas"/>
                <a:sym typeface="Consolas"/>
              </a:rPr>
              <a:t>  </a:t>
            </a:r>
            <a:r>
              <a:rPr b="0" i="0" lang="en" sz="1800" u="none" cap="none" strike="noStrike">
                <a:solidFill>
                  <a:srgbClr val="D9D9D9"/>
                </a:solidFill>
                <a:latin typeface="Consolas"/>
                <a:ea typeface="Consolas"/>
                <a:cs typeface="Consolas"/>
                <a:sym typeface="Consolas"/>
              </a:rPr>
              <a:t>}</a:t>
            </a:r>
            <a:r>
              <a:rPr lang="en" sz="1800">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800" u="none" cap="none" strike="noStrike">
                <a:solidFill>
                  <a:srgbClr val="9A9A9A"/>
                </a:solidFill>
                <a:latin typeface="Consolas"/>
                <a:ea typeface="Consolas"/>
                <a:cs typeface="Consolas"/>
                <a:sym typeface="Consolas"/>
              </a:rPr>
              <a:t>    7 </a:t>
            </a:r>
            <a:r>
              <a:rPr lang="en" sz="1800">
                <a:solidFill>
                  <a:srgbClr val="D9D9D9"/>
                </a:solidFill>
                <a:latin typeface="Consolas"/>
                <a:ea typeface="Consolas"/>
                <a:cs typeface="Consolas"/>
                <a:sym typeface="Consolas"/>
              </a:rPr>
              <a:t>},</a:t>
            </a:r>
            <a:r>
              <a:rPr b="0" i="0" lang="en" sz="1800" u="none" cap="none" strike="noStrike">
                <a:solidFill>
                  <a:srgbClr val="000000"/>
                </a:solidFill>
                <a:latin typeface="Consolas"/>
                <a:ea typeface="Consolas"/>
                <a:cs typeface="Consolas"/>
                <a:sym typeface="Consolas"/>
              </a:rPr>
              <a:t> </a:t>
            </a:r>
            <a:r>
              <a:rPr b="1" i="0" lang="en" sz="1800" u="none" cap="none" strike="noStrike">
                <a:solidFill>
                  <a:srgbClr val="96E284"/>
                </a:solidFill>
                <a:latin typeface="Consolas"/>
                <a:ea typeface="Consolas"/>
                <a:cs typeface="Consolas"/>
                <a:sym typeface="Consolas"/>
              </a:rPr>
              <a:t>false</a:t>
            </a:r>
            <a:r>
              <a:rPr lang="en" sz="1800">
                <a:solidFill>
                  <a:srgbClr val="D9D9D9"/>
                </a:solidFill>
                <a:latin typeface="Consolas"/>
                <a:ea typeface="Consolas"/>
                <a:cs typeface="Consolas"/>
                <a:sym typeface="Consolas"/>
              </a:rPr>
              <a:t>);</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4" name="Shape 364"/>
        <p:cNvGrpSpPr/>
        <p:nvPr/>
      </p:nvGrpSpPr>
      <p:grpSpPr>
        <a:xfrm>
          <a:off x="0" y="0"/>
          <a:ext cx="0" cy="0"/>
          <a:chOff x="0" y="0"/>
          <a:chExt cx="0" cy="0"/>
        </a:xfrm>
      </p:grpSpPr>
      <p:sp>
        <p:nvSpPr>
          <p:cNvPr id="365" name="Shape 365"/>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Reliability</a:t>
            </a:r>
          </a:p>
        </p:txBody>
      </p:sp>
      <p:sp>
        <p:nvSpPr>
          <p:cNvPr id="366" name="Shape 366"/>
          <p:cNvSpPr txBox="1"/>
          <p:nvPr>
            <p:ph idx="1" type="body"/>
          </p:nvPr>
        </p:nvSpPr>
        <p:spPr>
          <a:xfrm>
            <a:off x="669727" y="564951"/>
            <a:ext cx="7804500" cy="4360500"/>
          </a:xfrm>
          <a:prstGeom prst="rect">
            <a:avLst/>
          </a:prstGeom>
          <a:noFill/>
          <a:ln>
            <a:noFill/>
          </a:ln>
        </p:spPr>
        <p:txBody>
          <a:bodyPr anchorCtr="0" anchor="ctr" bIns="32750" lIns="32750" rIns="32750" wrap="square" tIns="32750">
            <a:noAutofit/>
          </a:bodyPr>
          <a:lstStyle/>
          <a:p>
            <a:pPr indent="-342900" lvl="0" marL="457200" marR="0" rtl="0" algn="l">
              <a:lnSpc>
                <a:spcPct val="100000"/>
              </a:lnSpc>
              <a:spcBef>
                <a:spcPts val="300"/>
              </a:spcBef>
              <a:spcAft>
                <a:spcPts val="1000"/>
              </a:spcAft>
              <a:buSzPts val="1800"/>
              <a:buFont typeface="Trebuchet MS"/>
              <a:buChar char="•"/>
            </a:pPr>
            <a:r>
              <a:rPr lang="en">
                <a:latin typeface="Trebuchet MS"/>
                <a:ea typeface="Trebuchet MS"/>
                <a:cs typeface="Trebuchet MS"/>
                <a:sym typeface="Trebuchet MS"/>
              </a:rPr>
              <a:t>JavaScript errors</a:t>
            </a:r>
          </a:p>
          <a:p>
            <a:pPr indent="-342900" lvl="0" marL="457200" marR="0" rtl="0" algn="l">
              <a:lnSpc>
                <a:spcPct val="100000"/>
              </a:lnSpc>
              <a:spcBef>
                <a:spcPts val="300"/>
              </a:spcBef>
              <a:spcAft>
                <a:spcPts val="1000"/>
              </a:spcAft>
              <a:buSzPts val="1800"/>
              <a:buFont typeface="Trebuchet MS"/>
              <a:buChar char="•"/>
            </a:pPr>
            <a:r>
              <a:rPr lang="en">
                <a:latin typeface="Trebuchet MS"/>
                <a:ea typeface="Trebuchet MS"/>
                <a:cs typeface="Trebuchet MS"/>
                <a:sym typeface="Trebuchet MS"/>
              </a:rPr>
              <a:t>Leaks:</a:t>
            </a:r>
          </a:p>
          <a:p>
            <a:pPr indent="-368300" lvl="1" marL="914400" marR="0" rtl="0" algn="l">
              <a:lnSpc>
                <a:spcPct val="100000"/>
              </a:lnSpc>
              <a:spcBef>
                <a:spcPts val="300"/>
              </a:spcBef>
              <a:spcAft>
                <a:spcPts val="1000"/>
              </a:spcAft>
              <a:buSzPts val="2200"/>
              <a:buFont typeface="Trebuchet MS"/>
              <a:buChar char="•"/>
            </a:pPr>
            <a:r>
              <a:rPr lang="en" sz="2200">
                <a:latin typeface="Trebuchet MS"/>
                <a:ea typeface="Trebuchet MS"/>
                <a:cs typeface="Trebuchet MS"/>
                <a:sym typeface="Trebuchet MS"/>
              </a:rPr>
              <a:t>JavaScript memory usage over time</a:t>
            </a:r>
          </a:p>
          <a:p>
            <a:pPr indent="-368300" lvl="1" marL="914400" marR="0" rtl="0" algn="l">
              <a:lnSpc>
                <a:spcPct val="100000"/>
              </a:lnSpc>
              <a:spcBef>
                <a:spcPts val="300"/>
              </a:spcBef>
              <a:spcAft>
                <a:spcPts val="1000"/>
              </a:spcAft>
              <a:buSzPts val="2200"/>
              <a:buFont typeface="Trebuchet MS"/>
              <a:buChar char="•"/>
            </a:pPr>
            <a:r>
              <a:rPr lang="en" sz="2200">
                <a:latin typeface="Trebuchet MS"/>
                <a:ea typeface="Trebuchet MS"/>
                <a:cs typeface="Trebuchet MS"/>
                <a:sym typeface="Trebuchet MS"/>
              </a:rPr>
              <a:t>DOM size increase over time</a:t>
            </a: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Shape 371"/>
          <p:cNvSpPr txBox="1"/>
          <p:nvPr>
            <p:ph idx="1" type="body"/>
          </p:nvPr>
        </p:nvSpPr>
        <p:spPr>
          <a:xfrm>
            <a:off x="669725" y="564950"/>
            <a:ext cx="7804500" cy="3838800"/>
          </a:xfrm>
          <a:prstGeom prst="rect">
            <a:avLst/>
          </a:prstGeom>
          <a:noFill/>
          <a:ln>
            <a:noFill/>
          </a:ln>
        </p:spPr>
        <p:txBody>
          <a:bodyPr anchorCtr="0" anchor="ctr" bIns="32750" lIns="32750" rIns="32750" wrap="square" tIns="32750">
            <a:noAutofit/>
          </a:bodyPr>
          <a:lstStyle/>
          <a:p>
            <a:pPr indent="0" lvl="0" marL="0" marR="0" rtl="0" algn="ctr">
              <a:lnSpc>
                <a:spcPct val="100000"/>
              </a:lnSpc>
              <a:spcBef>
                <a:spcPts val="300"/>
              </a:spcBef>
              <a:spcAft>
                <a:spcPts val="0"/>
              </a:spcAft>
              <a:buNone/>
            </a:pPr>
            <a:r>
              <a:rPr lang="en" sz="6000">
                <a:solidFill>
                  <a:srgbClr val="6FA8DC"/>
                </a:solidFill>
                <a:latin typeface="Sacramento"/>
                <a:ea typeface="Sacramento"/>
                <a:cs typeface="Sacramento"/>
                <a:sym typeface="Sacramento"/>
              </a:rPr>
              <a:t>T</a:t>
            </a:r>
            <a:r>
              <a:rPr lang="en" sz="6000">
                <a:latin typeface="Sacramento"/>
                <a:ea typeface="Sacramento"/>
                <a:cs typeface="Sacramento"/>
                <a:sym typeface="Sacramento"/>
              </a:rPr>
              <a:t>racking </a:t>
            </a:r>
            <a:r>
              <a:rPr lang="en" sz="6000">
                <a:solidFill>
                  <a:srgbClr val="EA9999"/>
                </a:solidFill>
                <a:latin typeface="Sacramento"/>
                <a:ea typeface="Sacramento"/>
                <a:cs typeface="Sacramento"/>
                <a:sym typeface="Sacramento"/>
              </a:rPr>
              <a:t>E</a:t>
            </a:r>
            <a:r>
              <a:rPr lang="en" sz="6000">
                <a:solidFill>
                  <a:srgbClr val="FFFFFF"/>
                </a:solidFill>
                <a:latin typeface="Sacramento"/>
                <a:ea typeface="Sacramento"/>
                <a:cs typeface="Sacramento"/>
                <a:sym typeface="Sacramento"/>
              </a:rPr>
              <a:t>motion</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5" name="Shape 375"/>
        <p:cNvGrpSpPr/>
        <p:nvPr/>
      </p:nvGrpSpPr>
      <p:grpSpPr>
        <a:xfrm>
          <a:off x="0" y="0"/>
          <a:ext cx="0" cy="0"/>
          <a:chOff x="0" y="0"/>
          <a:chExt cx="0" cy="0"/>
        </a:xfrm>
      </p:grpSpPr>
      <p:sp>
        <p:nvSpPr>
          <p:cNvPr id="376" name="Shape 376"/>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Rage Clicks</a:t>
            </a:r>
          </a:p>
        </p:txBody>
      </p:sp>
      <p:pic>
        <p:nvPicPr>
          <p:cNvPr descr="0*DbgXBr6yFFmUOlOG.gif" id="377" name="Shape 377"/>
          <p:cNvPicPr preferRelativeResize="0"/>
          <p:nvPr/>
        </p:nvPicPr>
        <p:blipFill>
          <a:blip r:embed="rId3">
            <a:alphaModFix/>
          </a:blip>
          <a:stretch>
            <a:fillRect/>
          </a:stretch>
        </p:blipFill>
        <p:spPr>
          <a:xfrm>
            <a:off x="4851872" y="2065850"/>
            <a:ext cx="3622352" cy="2472500"/>
          </a:xfrm>
          <a:prstGeom prst="rect">
            <a:avLst/>
          </a:prstGeom>
          <a:noFill/>
          <a:ln>
            <a:noFill/>
          </a:ln>
        </p:spPr>
      </p:pic>
      <p:sp>
        <p:nvSpPr>
          <p:cNvPr id="378" name="Shape 378"/>
          <p:cNvSpPr txBox="1"/>
          <p:nvPr/>
        </p:nvSpPr>
        <p:spPr>
          <a:xfrm>
            <a:off x="669725" y="4538350"/>
            <a:ext cx="7804500" cy="335700"/>
          </a:xfrm>
          <a:prstGeom prst="rect">
            <a:avLst/>
          </a:prstGeom>
          <a:noFill/>
          <a:ln>
            <a:noFill/>
          </a:ln>
        </p:spPr>
        <p:txBody>
          <a:bodyPr anchorCtr="0" anchor="t" bIns="91425" lIns="91425" rIns="91425" wrap="square" tIns="91425">
            <a:noAutofit/>
          </a:bodyPr>
          <a:lstStyle/>
          <a:p>
            <a:pPr indent="-69850" lvl="0" marL="0" rtl="0">
              <a:spcBef>
                <a:spcPts val="300"/>
              </a:spcBef>
              <a:spcAft>
                <a:spcPts val="1000"/>
              </a:spcAft>
              <a:buClr>
                <a:schemeClr val="dk1"/>
              </a:buClr>
              <a:buSzPts val="1100"/>
              <a:buFont typeface="Arial"/>
              <a:buNone/>
            </a:pPr>
            <a:r>
              <a:rPr lang="en" u="sng">
                <a:solidFill>
                  <a:srgbClr val="FFFFFF"/>
                </a:solidFill>
                <a:hlinkClick r:id="rId4"/>
              </a:rPr>
              <a:t>https://blog.fullstory.com/moar-magic-announcing-rage-error-and-dead-clicks-1f19e50a1421</a:t>
            </a:r>
          </a:p>
        </p:txBody>
      </p:sp>
      <p:sp>
        <p:nvSpPr>
          <p:cNvPr id="379" name="Shape 379"/>
          <p:cNvSpPr txBox="1"/>
          <p:nvPr>
            <p:ph idx="1" type="body"/>
          </p:nvPr>
        </p:nvSpPr>
        <p:spPr>
          <a:xfrm>
            <a:off x="504275" y="728375"/>
            <a:ext cx="7969800" cy="2050800"/>
          </a:xfrm>
          <a:prstGeom prst="rect">
            <a:avLst/>
          </a:prstGeom>
          <a:noFill/>
          <a:ln>
            <a:noFill/>
          </a:ln>
        </p:spPr>
        <p:txBody>
          <a:bodyPr anchorCtr="0" anchor="t" bIns="32750" lIns="32750" rIns="32750" wrap="square" tIns="32750">
            <a:noAutofit/>
          </a:bodyPr>
          <a:lstStyle/>
          <a:p>
            <a:pPr indent="0" lvl="0" marL="0" marR="0" rtl="0" algn="l">
              <a:lnSpc>
                <a:spcPct val="100000"/>
              </a:lnSpc>
              <a:spcBef>
                <a:spcPts val="300"/>
              </a:spcBef>
              <a:spcAft>
                <a:spcPts val="1000"/>
              </a:spcAft>
              <a:buNone/>
            </a:pPr>
            <a:r>
              <a:rPr i="1" lang="en">
                <a:solidFill>
                  <a:srgbClr val="FFFFFF"/>
                </a:solidFill>
                <a:latin typeface="EB Garamond"/>
                <a:ea typeface="EB Garamond"/>
                <a:cs typeface="EB Garamond"/>
                <a:sym typeface="EB Garamond"/>
              </a:rPr>
              <a:t>Rage clicks are series of clicks in which your users are pummeling their mouse buttons in frustration. It’s like punching your site in the face, usually because it’s not doing what the user wants or expects it to.</a:t>
            </a:r>
          </a:p>
          <a:p>
            <a:pPr indent="0" lvl="0" marL="0" marR="0" rtl="0" algn="l">
              <a:lnSpc>
                <a:spcPct val="100000"/>
              </a:lnSpc>
              <a:spcBef>
                <a:spcPts val="300"/>
              </a:spcBef>
              <a:spcAft>
                <a:spcPts val="1000"/>
              </a:spcAft>
              <a:buNone/>
            </a:pPr>
            <a:r>
              <a:t/>
            </a:r>
            <a:endParaRPr i="1" sz="1800">
              <a:solidFill>
                <a:srgbClr val="FFFFFF"/>
              </a:solidFill>
              <a:latin typeface="EB Garamond"/>
              <a:ea typeface="EB Garamond"/>
              <a:cs typeface="EB Garamond"/>
              <a:sym typeface="EB Garamond"/>
            </a:endParaRPr>
          </a:p>
          <a:p>
            <a:pPr indent="457200" lvl="0" marL="0" marR="0" rtl="0" algn="l">
              <a:lnSpc>
                <a:spcPct val="100000"/>
              </a:lnSpc>
              <a:spcBef>
                <a:spcPts val="300"/>
              </a:spcBef>
              <a:spcAft>
                <a:spcPts val="1000"/>
              </a:spcAft>
              <a:buNone/>
            </a:pPr>
            <a:r>
              <a:rPr lang="en" sz="1800">
                <a:solidFill>
                  <a:srgbClr val="FFFFFF"/>
                </a:solidFill>
                <a:latin typeface="Josefin Slab"/>
                <a:ea typeface="Josefin Slab"/>
                <a:cs typeface="Josefin Slab"/>
                <a:sym typeface="Josefin Slab"/>
              </a:rPr>
              <a:t>— </a:t>
            </a:r>
            <a:r>
              <a:rPr lang="en" sz="1800">
                <a:solidFill>
                  <a:srgbClr val="FFFFFF"/>
                </a:solidFill>
                <a:latin typeface="Josefin Slab"/>
                <a:ea typeface="Josefin Slab"/>
                <a:cs typeface="Josefin Slab"/>
                <a:sym typeface="Josefin Slab"/>
                <a:hlinkClick r:id="rId5"/>
              </a:rPr>
              <a:t>Caitlin Brett</a:t>
            </a:r>
            <a:r>
              <a:rPr lang="en" sz="1800">
                <a:solidFill>
                  <a:srgbClr val="FFFFFF"/>
                </a:solidFill>
                <a:latin typeface="Josefin Slab"/>
                <a:ea typeface="Josefin Slab"/>
                <a:cs typeface="Josefin Slab"/>
                <a:sym typeface="Josefin Slab"/>
              </a:rPr>
              <a:t>, FullStory</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3" name="Shape 383"/>
        <p:cNvGrpSpPr/>
        <p:nvPr/>
      </p:nvGrpSpPr>
      <p:grpSpPr>
        <a:xfrm>
          <a:off x="0" y="0"/>
          <a:ext cx="0" cy="0"/>
          <a:chOff x="0" y="0"/>
          <a:chExt cx="0" cy="0"/>
        </a:xfrm>
      </p:grpSpPr>
      <p:sp>
        <p:nvSpPr>
          <p:cNvPr id="384" name="Shape 384"/>
          <p:cNvSpPr txBox="1"/>
          <p:nvPr>
            <p:ph type="title"/>
          </p:nvPr>
        </p:nvSpPr>
        <p:spPr>
          <a:xfrm>
            <a:off x="336921" y="133945"/>
            <a:ext cx="8470158" cy="45562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Rage Clicks</a:t>
            </a:r>
          </a:p>
        </p:txBody>
      </p:sp>
      <p:sp>
        <p:nvSpPr>
          <p:cNvPr id="385" name="Shape 385"/>
          <p:cNvSpPr txBox="1"/>
          <p:nvPr>
            <p:ph idx="1" type="body"/>
          </p:nvPr>
        </p:nvSpPr>
        <p:spPr>
          <a:xfrm>
            <a:off x="669727" y="558253"/>
            <a:ext cx="7804547" cy="4360365"/>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 </a:t>
            </a:r>
            <a:r>
              <a:rPr b="1" i="0" lang="en" sz="1400" u="none" cap="none" strike="noStrike">
                <a:solidFill>
                  <a:srgbClr val="8FCCF2"/>
                </a:solidFill>
                <a:latin typeface="Consolas"/>
                <a:ea typeface="Consolas"/>
                <a:cs typeface="Consolas"/>
                <a:sym typeface="Consolas"/>
              </a:rPr>
              <a:t>var</a:t>
            </a:r>
            <a:r>
              <a:rPr b="0" i="0" lang="en" sz="1400" u="none" cap="none" strike="noStrike">
                <a:solidFill>
                  <a:srgbClr val="D9D9D9"/>
                </a:solidFill>
                <a:latin typeface="Consolas"/>
                <a:ea typeface="Consolas"/>
                <a:cs typeface="Consolas"/>
                <a:sym typeface="Consolas"/>
              </a:rPr>
              <a:t> same = </a:t>
            </a:r>
            <a:r>
              <a:rPr b="0" i="0" lang="en" sz="1400" u="none" cap="none" strike="noStrike">
                <a:solidFill>
                  <a:srgbClr val="F9CB9C"/>
                </a:solidFill>
                <a:latin typeface="Consolas"/>
                <a:ea typeface="Consolas"/>
                <a:cs typeface="Consolas"/>
                <a:sym typeface="Consolas"/>
              </a:rPr>
              <a:t>0</a:t>
            </a:r>
            <a:r>
              <a:rPr b="0" i="0" lang="en" sz="1400" u="none" cap="none" strike="noStrike">
                <a:solidFill>
                  <a:srgbClr val="D9D9D9"/>
                </a:solidFill>
                <a:latin typeface="Consolas"/>
                <a:ea typeface="Consolas"/>
                <a:cs typeface="Consolas"/>
                <a:sym typeface="Consolas"/>
              </a:rPr>
              <a:t>, x = </a:t>
            </a:r>
            <a:r>
              <a:rPr lang="en" sz="1400">
                <a:solidFill>
                  <a:srgbClr val="F9CB9C"/>
                </a:solidFill>
                <a:latin typeface="Consolas"/>
                <a:ea typeface="Consolas"/>
                <a:cs typeface="Consolas"/>
                <a:sym typeface="Consolas"/>
              </a:rPr>
              <a:t>0</a:t>
            </a:r>
            <a:r>
              <a:rPr b="0" i="0" lang="en" sz="1400" u="none" cap="none" strike="noStrike">
                <a:solidFill>
                  <a:srgbClr val="D9D9D9"/>
                </a:solidFill>
                <a:latin typeface="Consolas"/>
                <a:ea typeface="Consolas"/>
                <a:cs typeface="Consolas"/>
                <a:sym typeface="Consolas"/>
              </a:rPr>
              <a:t>, y = </a:t>
            </a:r>
            <a:r>
              <a:rPr lang="en" sz="1400">
                <a:solidFill>
                  <a:srgbClr val="F9CB9C"/>
                </a:solidFill>
                <a:latin typeface="Consolas"/>
                <a:ea typeface="Consolas"/>
                <a:cs typeface="Consolas"/>
                <a:sym typeface="Consolas"/>
              </a:rPr>
              <a:t>0</a:t>
            </a:r>
            <a:r>
              <a:rPr b="0" i="0" lang="en" sz="1400" u="none" cap="none" strike="noStrike">
                <a:solidFill>
                  <a:srgbClr val="D9D9D9"/>
                </a:solidFill>
                <a:latin typeface="Consolas"/>
                <a:ea typeface="Consolas"/>
                <a:cs typeface="Consolas"/>
                <a:sym typeface="Consolas"/>
              </a:rPr>
              <a:t>, targ = </a:t>
            </a:r>
            <a:r>
              <a:rPr b="1" i="0" lang="en" sz="1400" u="none" cap="none" strike="noStrike">
                <a:solidFill>
                  <a:srgbClr val="F9CB9C"/>
                </a:solidFill>
                <a:latin typeface="Consolas"/>
                <a:ea typeface="Consolas"/>
                <a:cs typeface="Consolas"/>
                <a:sym typeface="Consolas"/>
              </a:rPr>
              <a:t>null</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2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3 document.</a:t>
            </a:r>
            <a:r>
              <a:rPr b="0" i="0" lang="en" sz="1400" u="none" cap="none" strike="noStrike">
                <a:solidFill>
                  <a:srgbClr val="96E284"/>
                </a:solidFill>
                <a:latin typeface="Consolas"/>
                <a:ea typeface="Consolas"/>
                <a:cs typeface="Consolas"/>
                <a:sym typeface="Consolas"/>
              </a:rPr>
              <a:t>addEventListener</a:t>
            </a:r>
            <a:r>
              <a:rPr b="0" i="0" lang="en" sz="1400" u="none" cap="none" strike="noStrike">
                <a:solidFill>
                  <a:srgbClr val="D9D9D9"/>
                </a:solidFill>
                <a:latin typeface="Consolas"/>
                <a:ea typeface="Consolas"/>
                <a:cs typeface="Consolas"/>
                <a:sym typeface="Consolas"/>
              </a:rPr>
              <a:t>(</a:t>
            </a:r>
            <a:r>
              <a:rPr b="1" i="0" lang="en" sz="1400" u="none" cap="none" strike="noStrike">
                <a:solidFill>
                  <a:srgbClr val="F9CB9C"/>
                </a:solidFill>
                <a:latin typeface="Consolas"/>
                <a:ea typeface="Consolas"/>
                <a:cs typeface="Consolas"/>
                <a:sym typeface="Consolas"/>
              </a:rPr>
              <a:t>"click"</a:t>
            </a:r>
            <a:r>
              <a:rPr b="0" i="0" lang="en" sz="1400" u="none" cap="none" strike="noStrike">
                <a:solidFill>
                  <a:srgbClr val="D9D9D9"/>
                </a:solidFill>
                <a:latin typeface="Consolas"/>
                <a:ea typeface="Consolas"/>
                <a:cs typeface="Consolas"/>
                <a:sym typeface="Consolas"/>
              </a:rPr>
              <a:t>, </a:t>
            </a:r>
            <a:r>
              <a:rPr b="1" i="0" lang="en" sz="1400" u="none" cap="none" strike="noStrike">
                <a:solidFill>
                  <a:srgbClr val="8FCCF2"/>
                </a:solidFill>
                <a:latin typeface="Consolas"/>
                <a:ea typeface="Consolas"/>
                <a:cs typeface="Consolas"/>
                <a:sym typeface="Consolas"/>
              </a:rPr>
              <a:t>function</a:t>
            </a:r>
            <a:r>
              <a:rPr b="0" i="0" lang="en" sz="1400" u="none" cap="none" strike="noStrike">
                <a:solidFill>
                  <a:srgbClr val="D9D9D9"/>
                </a:solidFill>
                <a:latin typeface="Consolas"/>
                <a:ea typeface="Consolas"/>
                <a:cs typeface="Consolas"/>
                <a:sym typeface="Consolas"/>
              </a:rPr>
              <a:t>(e)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4   </a:t>
            </a:r>
            <a:r>
              <a:rPr b="1" i="0" lang="en" sz="1400" u="none" cap="none" strike="noStrike">
                <a:solidFill>
                  <a:srgbClr val="8FCCF2"/>
                </a:solidFill>
                <a:latin typeface="Consolas"/>
                <a:ea typeface="Consolas"/>
                <a:cs typeface="Consolas"/>
                <a:sym typeface="Consolas"/>
              </a:rPr>
              <a:t>var</a:t>
            </a:r>
            <a:r>
              <a:rPr b="0" i="0" lang="en" sz="1400" u="none" cap="none" strike="noStrike">
                <a:solidFill>
                  <a:srgbClr val="D9D9D9"/>
                </a:solidFill>
                <a:latin typeface="Consolas"/>
                <a:ea typeface="Consolas"/>
                <a:cs typeface="Consolas"/>
                <a:sym typeface="Consolas"/>
              </a:rPr>
              <a:t> nX = e.</a:t>
            </a:r>
            <a:r>
              <a:rPr b="0" i="0" lang="en" sz="1400" u="none" cap="none" strike="noStrike">
                <a:solidFill>
                  <a:srgbClr val="96E284"/>
                </a:solidFill>
                <a:latin typeface="Consolas"/>
                <a:ea typeface="Consolas"/>
                <a:cs typeface="Consolas"/>
                <a:sym typeface="Consolas"/>
              </a:rPr>
              <a:t>clientX</a:t>
            </a:r>
            <a:r>
              <a:rPr b="0" i="0" lang="en" sz="1400" u="none" cap="none" strike="noStrike">
                <a:solidFill>
                  <a:srgbClr val="D9D9D9"/>
                </a:solidFill>
                <a:latin typeface="Consolas"/>
                <a:ea typeface="Consolas"/>
                <a:cs typeface="Consolas"/>
                <a:sym typeface="Consolas"/>
              </a:rPr>
              <a:t>; </a:t>
            </a:r>
            <a:r>
              <a:rPr b="1" i="0" lang="en" sz="1400" u="none" cap="none" strike="noStrike">
                <a:solidFill>
                  <a:srgbClr val="D9D9D9"/>
                </a:solidFill>
                <a:latin typeface="Consolas"/>
                <a:ea typeface="Consolas"/>
                <a:cs typeface="Consolas"/>
                <a:sym typeface="Consolas"/>
              </a:rPr>
              <a:t>var</a:t>
            </a:r>
            <a:r>
              <a:rPr b="0" i="0" lang="en" sz="1400" u="none" cap="none" strike="noStrike">
                <a:solidFill>
                  <a:srgbClr val="D9D9D9"/>
                </a:solidFill>
                <a:latin typeface="Consolas"/>
                <a:ea typeface="Consolas"/>
                <a:cs typeface="Consolas"/>
                <a:sym typeface="Consolas"/>
              </a:rPr>
              <a:t> nY = e.</a:t>
            </a:r>
            <a:r>
              <a:rPr b="0" i="0" lang="en" sz="1400" u="none" cap="none" strike="noStrike">
                <a:solidFill>
                  <a:srgbClr val="96E284"/>
                </a:solidFill>
                <a:latin typeface="Consolas"/>
                <a:ea typeface="Consolas"/>
                <a:cs typeface="Consolas"/>
                <a:sym typeface="Consolas"/>
              </a:rPr>
              <a:t>clientY</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5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FFE599"/>
                </a:solidFill>
                <a:latin typeface="Consolas"/>
                <a:ea typeface="Consolas"/>
                <a:cs typeface="Consolas"/>
                <a:sym typeface="Consolas"/>
              </a:rPr>
              <a:t>    6   // calculate number of pixels moved</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7   </a:t>
            </a:r>
            <a:r>
              <a:rPr b="1" lang="en" sz="1400">
                <a:solidFill>
                  <a:srgbClr val="8FCCF2"/>
                </a:solidFill>
                <a:latin typeface="Consolas"/>
                <a:ea typeface="Consolas"/>
                <a:cs typeface="Consolas"/>
                <a:sym typeface="Consolas"/>
              </a:rPr>
              <a:t>var</a:t>
            </a:r>
            <a:r>
              <a:rPr b="0" i="0" lang="en" sz="1400" u="none" cap="none" strike="noStrike">
                <a:solidFill>
                  <a:srgbClr val="D9D9D9"/>
                </a:solidFill>
                <a:latin typeface="Consolas"/>
                <a:ea typeface="Consolas"/>
                <a:cs typeface="Consolas"/>
                <a:sym typeface="Consolas"/>
              </a:rPr>
              <a:t> pixels = Math.</a:t>
            </a:r>
            <a:r>
              <a:rPr b="0" i="0" lang="en" sz="1400" u="none" cap="none" strike="noStrike">
                <a:solidFill>
                  <a:srgbClr val="96E284"/>
                </a:solidFill>
                <a:latin typeface="Consolas"/>
                <a:ea typeface="Consolas"/>
                <a:cs typeface="Consolas"/>
                <a:sym typeface="Consolas"/>
              </a:rPr>
              <a:t>round</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8     Math.</a:t>
            </a:r>
            <a:r>
              <a:rPr b="0" i="0" lang="en" sz="1400" u="none" cap="none" strike="noStrike">
                <a:solidFill>
                  <a:srgbClr val="96E284"/>
                </a:solidFill>
                <a:latin typeface="Consolas"/>
                <a:ea typeface="Consolas"/>
                <a:cs typeface="Consolas"/>
                <a:sym typeface="Consolas"/>
              </a:rPr>
              <a:t>sqrt</a:t>
            </a:r>
            <a:r>
              <a:rPr b="0" i="0" lang="en" sz="1400" u="none" cap="none" strike="noStrike">
                <a:solidFill>
                  <a:srgbClr val="D9D9D9"/>
                </a:solidFill>
                <a:latin typeface="Consolas"/>
                <a:ea typeface="Consolas"/>
                <a:cs typeface="Consolas"/>
                <a:sym typeface="Consolas"/>
              </a:rPr>
              <a:t>(Math.</a:t>
            </a:r>
            <a:r>
              <a:rPr b="0" i="0" lang="en" sz="1400" u="none" cap="none" strike="noStrike">
                <a:solidFill>
                  <a:srgbClr val="96E284"/>
                </a:solidFill>
                <a:latin typeface="Consolas"/>
                <a:ea typeface="Consolas"/>
                <a:cs typeface="Consolas"/>
                <a:sym typeface="Consolas"/>
              </a:rPr>
              <a:t>pow</a:t>
            </a:r>
            <a:r>
              <a:rPr b="0" i="0" lang="en" sz="1400" u="none" cap="none" strike="noStrike">
                <a:solidFill>
                  <a:srgbClr val="D9D9D9"/>
                </a:solidFill>
                <a:latin typeface="Consolas"/>
                <a:ea typeface="Consolas"/>
                <a:cs typeface="Consolas"/>
                <a:sym typeface="Consolas"/>
              </a:rPr>
              <a:t>(y - nY, </a:t>
            </a:r>
            <a:r>
              <a:rPr b="0" i="0" lang="en" sz="1400" u="none" cap="none" strike="noStrike">
                <a:solidFill>
                  <a:srgbClr val="F9CB9C"/>
                </a:solidFill>
                <a:latin typeface="Consolas"/>
                <a:ea typeface="Consolas"/>
                <a:cs typeface="Consolas"/>
                <a:sym typeface="Consolas"/>
              </a:rPr>
              <a:t>2</a:t>
            </a:r>
            <a:r>
              <a:rPr b="0" i="0" lang="en" sz="14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9     Math.</a:t>
            </a:r>
            <a:r>
              <a:rPr b="0" i="0" lang="en" sz="1400" u="none" cap="none" strike="noStrike">
                <a:solidFill>
                  <a:srgbClr val="96E284"/>
                </a:solidFill>
                <a:latin typeface="Consolas"/>
                <a:ea typeface="Consolas"/>
                <a:cs typeface="Consolas"/>
                <a:sym typeface="Consolas"/>
              </a:rPr>
              <a:t>pow</a:t>
            </a:r>
            <a:r>
              <a:rPr b="0" i="0" lang="en" sz="1400" u="none" cap="none" strike="noStrike">
                <a:solidFill>
                  <a:srgbClr val="D9D9D9"/>
                </a:solidFill>
                <a:latin typeface="Consolas"/>
                <a:ea typeface="Consolas"/>
                <a:cs typeface="Consolas"/>
                <a:sym typeface="Consolas"/>
              </a:rPr>
              <a:t>(x - nX, </a:t>
            </a:r>
            <a:r>
              <a:rPr lang="en" sz="1400">
                <a:solidFill>
                  <a:srgbClr val="F9CB9C"/>
                </a:solidFill>
                <a:latin typeface="Consolas"/>
                <a:ea typeface="Consolas"/>
                <a:cs typeface="Consolas"/>
                <a:sym typeface="Consolas"/>
              </a:rPr>
              <a:t>2</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10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11   </a:t>
            </a:r>
            <a:r>
              <a:rPr b="1" i="0" lang="en" sz="1400" u="none" cap="none" strike="noStrike">
                <a:solidFill>
                  <a:srgbClr val="8FCCF2"/>
                </a:solidFill>
                <a:latin typeface="Consolas"/>
                <a:ea typeface="Consolas"/>
                <a:cs typeface="Consolas"/>
                <a:sym typeface="Consolas"/>
              </a:rPr>
              <a:t>if</a:t>
            </a:r>
            <a:r>
              <a:rPr b="0" i="0" lang="en" sz="1400" u="none" cap="none" strike="noStrike">
                <a:solidFill>
                  <a:srgbClr val="D9D9D9"/>
                </a:solidFill>
                <a:latin typeface="Consolas"/>
                <a:ea typeface="Consolas"/>
                <a:cs typeface="Consolas"/>
                <a:sym typeface="Consolas"/>
              </a:rPr>
              <a:t> (targ == e.</a:t>
            </a:r>
            <a:r>
              <a:rPr b="0" i="0" lang="en" sz="1400" u="none" cap="none" strike="noStrike">
                <a:solidFill>
                  <a:srgbClr val="96E284"/>
                </a:solidFill>
                <a:latin typeface="Consolas"/>
                <a:ea typeface="Consolas"/>
                <a:cs typeface="Consolas"/>
                <a:sym typeface="Consolas"/>
              </a:rPr>
              <a:t>target</a:t>
            </a:r>
            <a:r>
              <a:rPr b="0" i="0" lang="en" sz="1400" u="none" cap="none" strike="noStrike">
                <a:solidFill>
                  <a:srgbClr val="D9D9D9"/>
                </a:solidFill>
                <a:latin typeface="Consolas"/>
                <a:ea typeface="Consolas"/>
                <a:cs typeface="Consolas"/>
                <a:sym typeface="Consolas"/>
              </a:rPr>
              <a:t> || pixels &lt;= </a:t>
            </a:r>
            <a:r>
              <a:rPr b="0" i="0" lang="en" sz="1400" u="none" cap="none" strike="noStrike">
                <a:solidFill>
                  <a:srgbClr val="F9CB9C"/>
                </a:solidFill>
                <a:latin typeface="Consolas"/>
                <a:ea typeface="Consolas"/>
                <a:cs typeface="Consolas"/>
                <a:sym typeface="Consolas"/>
              </a:rPr>
              <a:t>10</a:t>
            </a:r>
            <a:r>
              <a:rPr b="0" i="0" lang="en" sz="14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12     same++;</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13   } </a:t>
            </a:r>
            <a:r>
              <a:rPr b="1" i="0" lang="en" sz="1400" u="none" cap="none" strike="noStrike">
                <a:solidFill>
                  <a:srgbClr val="8FCCF2"/>
                </a:solidFill>
                <a:latin typeface="Consolas"/>
                <a:ea typeface="Consolas"/>
                <a:cs typeface="Consolas"/>
                <a:sym typeface="Consolas"/>
              </a:rPr>
              <a:t>else</a:t>
            </a:r>
            <a:r>
              <a:rPr b="0" i="0" lang="en" sz="1400" u="none" cap="none" strike="noStrike">
                <a:solidFill>
                  <a:srgbClr val="D9D9D9"/>
                </a:solidFill>
                <a:latin typeface="Consolas"/>
                <a:ea typeface="Consolas"/>
                <a:cs typeface="Consolas"/>
                <a:sym typeface="Consolas"/>
              </a:rPr>
              <a:t>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14     same = </a:t>
            </a:r>
            <a:r>
              <a:rPr b="0" i="0" lang="en" sz="1400" u="none" cap="none" strike="noStrike">
                <a:solidFill>
                  <a:srgbClr val="F9CB9C"/>
                </a:solidFill>
                <a:latin typeface="Consolas"/>
                <a:ea typeface="Consolas"/>
                <a:cs typeface="Consolas"/>
                <a:sym typeface="Consolas"/>
              </a:rPr>
              <a:t>0</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15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16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17   console.</a:t>
            </a:r>
            <a:r>
              <a:rPr b="0" i="0" lang="en" sz="1400" u="none" cap="none" strike="noStrike">
                <a:solidFill>
                  <a:srgbClr val="96E284"/>
                </a:solidFill>
                <a:latin typeface="Consolas"/>
                <a:ea typeface="Consolas"/>
                <a:cs typeface="Consolas"/>
                <a:sym typeface="Consolas"/>
              </a:rPr>
              <a:t>log</a:t>
            </a:r>
            <a:r>
              <a:rPr b="0" i="0" lang="en" sz="1400" u="none" cap="none" strike="noStrike">
                <a:solidFill>
                  <a:srgbClr val="D9D9D9"/>
                </a:solidFill>
                <a:latin typeface="Consolas"/>
                <a:ea typeface="Consolas"/>
                <a:cs typeface="Consolas"/>
                <a:sym typeface="Consolas"/>
              </a:rPr>
              <a:t>(</a:t>
            </a:r>
            <a:r>
              <a:rPr b="1" i="0" lang="en" sz="1400" u="none" cap="none" strike="noStrike">
                <a:solidFill>
                  <a:srgbClr val="F9CB9C"/>
                </a:solidFill>
                <a:latin typeface="Consolas"/>
                <a:ea typeface="Consolas"/>
                <a:cs typeface="Consolas"/>
                <a:sym typeface="Consolas"/>
              </a:rPr>
              <a:t>"Same area clicked: "</a:t>
            </a:r>
            <a:r>
              <a:rPr b="0" i="0" lang="en" sz="1400" u="none" cap="none" strike="noStrike">
                <a:solidFill>
                  <a:srgbClr val="D9D9D9"/>
                </a:solidFill>
                <a:latin typeface="Consolas"/>
                <a:ea typeface="Consolas"/>
                <a:cs typeface="Consolas"/>
                <a:sym typeface="Consolas"/>
              </a:rPr>
              <a:t> + same);</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18 </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19   x = nX; y = nY; targ = e.</a:t>
            </a:r>
            <a:r>
              <a:rPr b="0" i="0" lang="en" sz="1400" u="none" cap="none" strike="noStrike">
                <a:solidFill>
                  <a:srgbClr val="96E284"/>
                </a:solidFill>
                <a:latin typeface="Consolas"/>
                <a:ea typeface="Consolas"/>
                <a:cs typeface="Consolas"/>
                <a:sym typeface="Consolas"/>
              </a:rPr>
              <a:t>target</a:t>
            </a:r>
            <a:r>
              <a:rPr b="0" i="0" lang="en" sz="1400" u="none" cap="none" strike="noStrike">
                <a:solidFill>
                  <a:srgbClr val="D9D9D9"/>
                </a:solidFill>
                <a:latin typeface="Consolas"/>
                <a:ea typeface="Consolas"/>
                <a:cs typeface="Consolas"/>
                <a:sym typeface="Consolas"/>
              </a:rPr>
              <a:t>;</a:t>
            </a:r>
          </a:p>
          <a:p>
            <a:pPr indent="0" lvl="0" marL="0" marR="0" rtl="0" algn="l">
              <a:lnSpc>
                <a:spcPct val="100000"/>
              </a:lnSpc>
              <a:spcBef>
                <a:spcPts val="0"/>
              </a:spcBef>
              <a:spcAft>
                <a:spcPts val="0"/>
              </a:spcAft>
              <a:buClr>
                <a:srgbClr val="9A9A9A"/>
              </a:buClr>
              <a:buFont typeface="Consolas"/>
              <a:buNone/>
            </a:pPr>
            <a:r>
              <a:rPr b="0" i="0" lang="en" sz="1400" u="none" cap="none" strike="noStrike">
                <a:solidFill>
                  <a:srgbClr val="D9D9D9"/>
                </a:solidFill>
                <a:latin typeface="Consolas"/>
                <a:ea typeface="Consolas"/>
                <a:cs typeface="Consolas"/>
                <a:sym typeface="Consolas"/>
              </a:rPr>
              <a:t>   20 }, </a:t>
            </a:r>
            <a:r>
              <a:rPr b="1" i="0" lang="en" sz="1400" u="none" cap="none" strike="noStrike">
                <a:solidFill>
                  <a:srgbClr val="8FCCF2"/>
                </a:solidFill>
                <a:latin typeface="Consolas"/>
                <a:ea typeface="Consolas"/>
                <a:cs typeface="Consolas"/>
                <a:sym typeface="Consolas"/>
              </a:rPr>
              <a:t>false</a:t>
            </a:r>
            <a:r>
              <a:rPr b="0" i="0" lang="en" sz="1400" u="none" cap="none" strike="noStrike">
                <a:solidFill>
                  <a:srgbClr val="D9D9D9"/>
                </a:solidFill>
                <a:latin typeface="Consolas"/>
                <a:ea typeface="Consolas"/>
                <a:cs typeface="Consolas"/>
                <a:sym typeface="Consolas"/>
              </a:rPr>
              <a:t>);</a:t>
            </a: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sp>
        <p:nvSpPr>
          <p:cNvPr id="390" name="Shape 390"/>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Dead Clicks</a:t>
            </a:r>
          </a:p>
        </p:txBody>
      </p:sp>
      <p:sp>
        <p:nvSpPr>
          <p:cNvPr id="391" name="Shape 391"/>
          <p:cNvSpPr txBox="1"/>
          <p:nvPr>
            <p:ph idx="1" type="body"/>
          </p:nvPr>
        </p:nvSpPr>
        <p:spPr>
          <a:xfrm>
            <a:off x="669727" y="564951"/>
            <a:ext cx="7804500" cy="4360500"/>
          </a:xfrm>
          <a:prstGeom prst="rect">
            <a:avLst/>
          </a:prstGeom>
          <a:noFill/>
          <a:ln>
            <a:noFill/>
          </a:ln>
        </p:spPr>
        <p:txBody>
          <a:bodyPr anchorCtr="0" anchor="ctr" bIns="32750" lIns="32750" rIns="32750" wrap="square" tIns="32750">
            <a:noAutofit/>
          </a:bodyPr>
          <a:lstStyle/>
          <a:p>
            <a:pPr indent="-342900" lvl="0" marL="457200" marR="0" rtl="0" algn="l">
              <a:lnSpc>
                <a:spcPct val="100000"/>
              </a:lnSpc>
              <a:spcBef>
                <a:spcPts val="300"/>
              </a:spcBef>
              <a:spcAft>
                <a:spcPts val="1000"/>
              </a:spcAft>
              <a:buSzPts val="1800"/>
              <a:buFont typeface="Trebuchet MS"/>
              <a:buChar char="•"/>
            </a:pPr>
            <a:r>
              <a:rPr lang="en">
                <a:latin typeface="Trebuchet MS"/>
                <a:ea typeface="Trebuchet MS"/>
                <a:cs typeface="Trebuchet MS"/>
                <a:sym typeface="Trebuchet MS"/>
              </a:rPr>
              <a:t>Clicking without any meaningful visual (DOM) change</a:t>
            </a:r>
          </a:p>
          <a:p>
            <a:pPr indent="-342900" lvl="0" marL="457200" marR="0" rtl="0" algn="l">
              <a:lnSpc>
                <a:spcPct val="100000"/>
              </a:lnSpc>
              <a:spcBef>
                <a:spcPts val="300"/>
              </a:spcBef>
              <a:spcAft>
                <a:spcPts val="1000"/>
              </a:spcAft>
              <a:buSzPts val="1800"/>
              <a:buFont typeface="Trebuchet MS"/>
              <a:buChar char="•"/>
            </a:pPr>
            <a:r>
              <a:rPr lang="en">
                <a:latin typeface="Trebuchet MS"/>
                <a:ea typeface="Trebuchet MS"/>
                <a:cs typeface="Trebuchet MS"/>
                <a:sym typeface="Trebuchet MS"/>
              </a:rPr>
              <a:t>Might happen during (or right after) page load due to delayed JavaScript</a:t>
            </a: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5" name="Shape 395"/>
        <p:cNvGrpSpPr/>
        <p:nvPr/>
      </p:nvGrpSpPr>
      <p:grpSpPr>
        <a:xfrm>
          <a:off x="0" y="0"/>
          <a:ext cx="0" cy="0"/>
          <a:chOff x="0" y="0"/>
          <a:chExt cx="0" cy="0"/>
        </a:xfrm>
      </p:grpSpPr>
      <p:sp>
        <p:nvSpPr>
          <p:cNvPr id="396" name="Shape 396"/>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Dead Clicks</a:t>
            </a:r>
          </a:p>
        </p:txBody>
      </p:sp>
      <p:sp>
        <p:nvSpPr>
          <p:cNvPr id="397" name="Shape 397" title="Measuring Continuity - Dead Clicks">
            <a:hlinkClick r:id="rId3"/>
          </p:cNvPr>
          <p:cNvSpPr/>
          <p:nvPr/>
        </p:nvSpPr>
        <p:spPr>
          <a:xfrm>
            <a:off x="1372200" y="702913"/>
            <a:ext cx="6167225" cy="4625425"/>
          </a:xfrm>
          <a:prstGeom prst="rect">
            <a:avLst/>
          </a:prstGeom>
          <a:blipFill>
            <a:blip r:embed="rId4">
              <a:alphaModFix/>
            </a:blip>
            <a:stretch>
              <a:fillRect/>
            </a:stretch>
          </a:blipFill>
          <a:ln>
            <a:noFill/>
          </a:ln>
        </p:spPr>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42" name="Shape 142"/>
        <p:cNvGrpSpPr/>
        <p:nvPr/>
      </p:nvGrpSpPr>
      <p:grpSpPr>
        <a:xfrm>
          <a:off x="0" y="0"/>
          <a:ext cx="0" cy="0"/>
          <a:chOff x="0" y="0"/>
          <a:chExt cx="0" cy="0"/>
        </a:xfrm>
      </p:grpSpPr>
      <p:pic>
        <p:nvPicPr>
          <p:cNvPr id="143" name="Shape 143"/>
          <p:cNvPicPr preferRelativeResize="0"/>
          <p:nvPr/>
        </p:nvPicPr>
        <p:blipFill>
          <a:blip r:embed="rId3">
            <a:alphaModFix/>
          </a:blip>
          <a:stretch>
            <a:fillRect/>
          </a:stretch>
        </p:blipFill>
        <p:spPr>
          <a:xfrm>
            <a:off x="2805208" y="0"/>
            <a:ext cx="3533585" cy="5143500"/>
          </a:xfrm>
          <a:prstGeom prst="rect">
            <a:avLst/>
          </a:prstGeom>
          <a:noFill/>
          <a:ln>
            <a:noFill/>
          </a:ln>
        </p:spPr>
      </p:pic>
      <p:sp>
        <p:nvSpPr>
          <p:cNvPr id="144" name="Shape 144"/>
          <p:cNvSpPr txBox="1"/>
          <p:nvPr/>
        </p:nvSpPr>
        <p:spPr>
          <a:xfrm rot="-2207984">
            <a:off x="809523" y="1006899"/>
            <a:ext cx="2596742" cy="1273501"/>
          </a:xfrm>
          <a:prstGeom prst="rect">
            <a:avLst/>
          </a:prstGeom>
          <a:noFill/>
          <a:ln cap="flat" cmpd="sng" w="38100">
            <a:solidFill>
              <a:srgbClr val="CC0000"/>
            </a:solidFill>
            <a:prstDash val="dash"/>
            <a:round/>
            <a:headEnd len="med" w="med" type="none"/>
            <a:tailEnd len="med" w="med" type="none"/>
          </a:ln>
        </p:spPr>
        <p:txBody>
          <a:bodyPr anchorCtr="0" anchor="t" bIns="91425" lIns="91425" rIns="91425" wrap="square" tIns="91425">
            <a:noAutofit/>
          </a:bodyPr>
          <a:lstStyle/>
          <a:p>
            <a:pPr indent="0" lvl="0" marL="0" algn="ctr">
              <a:spcBef>
                <a:spcPts val="0"/>
              </a:spcBef>
              <a:buNone/>
            </a:pPr>
            <a:r>
              <a:rPr b="1" lang="en" sz="7200">
                <a:solidFill>
                  <a:srgbClr val="CC0000"/>
                </a:solidFill>
                <a:latin typeface="Courier New"/>
                <a:ea typeface="Courier New"/>
                <a:cs typeface="Courier New"/>
                <a:sym typeface="Courier New"/>
              </a:rPr>
              <a:t>WHY</a:t>
            </a: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1" name="Shape 401"/>
        <p:cNvGrpSpPr/>
        <p:nvPr/>
      </p:nvGrpSpPr>
      <p:grpSpPr>
        <a:xfrm>
          <a:off x="0" y="0"/>
          <a:ext cx="0" cy="0"/>
          <a:chOff x="0" y="0"/>
          <a:chExt cx="0" cy="0"/>
        </a:xfrm>
      </p:grpSpPr>
      <p:sp>
        <p:nvSpPr>
          <p:cNvPr id="402" name="Shape 402"/>
          <p:cNvSpPr txBox="1"/>
          <p:nvPr>
            <p:ph type="title"/>
          </p:nvPr>
        </p:nvSpPr>
        <p:spPr>
          <a:xfrm>
            <a:off x="892969" y="863947"/>
            <a:ext cx="7358100" cy="1741200"/>
          </a:xfrm>
          <a:prstGeom prst="rect">
            <a:avLst/>
          </a:prstGeom>
        </p:spPr>
        <p:txBody>
          <a:bodyPr anchorCtr="0" anchor="b" bIns="58925" lIns="58925" rIns="58925" wrap="square" tIns="58925">
            <a:noAutofit/>
          </a:bodyPr>
          <a:lstStyle/>
          <a:p>
            <a:pPr indent="0" lvl="0" marL="0">
              <a:spcBef>
                <a:spcPts val="0"/>
              </a:spcBef>
              <a:buNone/>
            </a:pPr>
            <a:r>
              <a:rPr lang="en" sz="6000">
                <a:solidFill>
                  <a:srgbClr val="6FA8DC"/>
                </a:solidFill>
                <a:latin typeface="Josefin Slab"/>
                <a:ea typeface="Josefin Slab"/>
                <a:cs typeface="Josefin Slab"/>
                <a:sym typeface="Josefin Slab"/>
              </a:rPr>
              <a:t>M</a:t>
            </a:r>
            <a:r>
              <a:rPr lang="en" sz="6000">
                <a:latin typeface="Josefin Slab"/>
                <a:ea typeface="Josefin Slab"/>
                <a:cs typeface="Josefin Slab"/>
                <a:sym typeface="Josefin Slab"/>
              </a:rPr>
              <a:t>issed </a:t>
            </a:r>
            <a:r>
              <a:rPr lang="en" sz="6000">
                <a:solidFill>
                  <a:srgbClr val="FF7F8B"/>
                </a:solidFill>
                <a:latin typeface="Josefin Slab"/>
                <a:ea typeface="Josefin Slab"/>
                <a:cs typeface="Josefin Slab"/>
                <a:sym typeface="Josefin Slab"/>
              </a:rPr>
              <a:t>C</a:t>
            </a:r>
            <a:r>
              <a:rPr lang="en" sz="6000">
                <a:latin typeface="Josefin Slab"/>
                <a:ea typeface="Josefin Slab"/>
                <a:cs typeface="Josefin Slab"/>
                <a:sym typeface="Josefin Slab"/>
              </a:rPr>
              <a:t>licks</a:t>
            </a:r>
          </a:p>
        </p:txBody>
      </p:sp>
      <p:sp>
        <p:nvSpPr>
          <p:cNvPr id="403" name="Shape 403"/>
          <p:cNvSpPr txBox="1"/>
          <p:nvPr>
            <p:ph idx="1" type="body"/>
          </p:nvPr>
        </p:nvSpPr>
        <p:spPr>
          <a:xfrm>
            <a:off x="892969" y="2820217"/>
            <a:ext cx="7358100" cy="596100"/>
          </a:xfrm>
          <a:prstGeom prst="rect">
            <a:avLst/>
          </a:prstGeom>
        </p:spPr>
        <p:txBody>
          <a:bodyPr anchorCtr="0" anchor="t" bIns="58925" lIns="58925" rIns="58925" wrap="square" tIns="58925">
            <a:noAutofit/>
          </a:bodyPr>
          <a:lstStyle/>
          <a:p>
            <a:pPr indent="0" lvl="0" marL="0">
              <a:spcBef>
                <a:spcPts val="0"/>
              </a:spcBef>
              <a:buNone/>
            </a:pPr>
            <a:r>
              <a:rPr lang="en" sz="1800">
                <a:latin typeface="Syncopate"/>
                <a:ea typeface="Syncopate"/>
                <a:cs typeface="Syncopate"/>
                <a:sym typeface="Syncopate"/>
              </a:rPr>
              <a:t>User clicks </a:t>
            </a:r>
            <a:r>
              <a:rPr lang="en" sz="1800">
                <a:solidFill>
                  <a:srgbClr val="FF7F8B"/>
                </a:solidFill>
                <a:latin typeface="Syncopate"/>
                <a:ea typeface="Syncopate"/>
                <a:cs typeface="Syncopate"/>
                <a:sym typeface="Syncopate"/>
              </a:rPr>
              <a:t>near</a:t>
            </a:r>
            <a:r>
              <a:rPr lang="en" sz="1800">
                <a:latin typeface="Syncopate"/>
                <a:ea typeface="Syncopate"/>
                <a:cs typeface="Syncopate"/>
                <a:sym typeface="Syncopate"/>
              </a:rPr>
              <a:t> an element, but </a:t>
            </a:r>
            <a:r>
              <a:rPr lang="en" sz="1800">
                <a:solidFill>
                  <a:srgbClr val="6FA8DC"/>
                </a:solidFill>
                <a:latin typeface="Syncopate"/>
                <a:ea typeface="Syncopate"/>
                <a:cs typeface="Syncopate"/>
                <a:sym typeface="Syncopate"/>
              </a:rPr>
              <a:t>misses</a:t>
            </a:r>
            <a:r>
              <a:rPr lang="en" sz="1800">
                <a:latin typeface="Syncopate"/>
                <a:ea typeface="Syncopate"/>
                <a:cs typeface="Syncopate"/>
                <a:sym typeface="Syncopate"/>
              </a:rPr>
              <a:t> it</a:t>
            </a: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 name="Shape 407"/>
        <p:cNvGrpSpPr/>
        <p:nvPr/>
      </p:nvGrpSpPr>
      <p:grpSpPr>
        <a:xfrm>
          <a:off x="0" y="0"/>
          <a:ext cx="0" cy="0"/>
          <a:chOff x="0" y="0"/>
          <a:chExt cx="0" cy="0"/>
        </a:xfrm>
      </p:grpSpPr>
      <p:sp>
        <p:nvSpPr>
          <p:cNvPr id="408" name="Shape 408"/>
          <p:cNvSpPr txBox="1"/>
          <p:nvPr>
            <p:ph idx="1" type="body"/>
          </p:nvPr>
        </p:nvSpPr>
        <p:spPr>
          <a:xfrm>
            <a:off x="669725" y="683550"/>
            <a:ext cx="7804500" cy="4242000"/>
          </a:xfrm>
          <a:prstGeom prst="rect">
            <a:avLst/>
          </a:prstGeom>
          <a:noFill/>
          <a:ln>
            <a:noFill/>
          </a:ln>
        </p:spPr>
        <p:txBody>
          <a:bodyPr anchorCtr="0" anchor="ctr" bIns="32750" lIns="32750" rIns="32750" wrap="square" tIns="32750">
            <a:noAutofit/>
          </a:bodyPr>
          <a:lstStyle/>
          <a:p>
            <a:pPr indent="0" lvl="0" marL="0" marR="0" rtl="0">
              <a:lnSpc>
                <a:spcPct val="100000"/>
              </a:lnSpc>
              <a:spcBef>
                <a:spcPts val="300"/>
              </a:spcBef>
              <a:spcAft>
                <a:spcPts val="1000"/>
              </a:spcAft>
              <a:buNone/>
            </a:pPr>
            <a:r>
              <a:rPr i="1" lang="en">
                <a:latin typeface="EB Garamond"/>
                <a:ea typeface="EB Garamond"/>
                <a:cs typeface="EB Garamond"/>
                <a:sym typeface="EB Garamond"/>
              </a:rPr>
              <a:t>“People who are </a:t>
            </a:r>
            <a:r>
              <a:rPr i="1" lang="en">
                <a:solidFill>
                  <a:srgbClr val="FF7F8B"/>
                </a:solidFill>
                <a:latin typeface="EB Garamond"/>
                <a:ea typeface="EB Garamond"/>
                <a:cs typeface="EB Garamond"/>
                <a:sym typeface="EB Garamond"/>
              </a:rPr>
              <a:t>angry</a:t>
            </a:r>
            <a:r>
              <a:rPr i="1" lang="en">
                <a:latin typeface="EB Garamond"/>
                <a:ea typeface="EB Garamond"/>
                <a:cs typeface="EB Garamond"/>
                <a:sym typeface="EB Garamond"/>
              </a:rPr>
              <a:t> are more likely to use the mouse in a </a:t>
            </a:r>
            <a:r>
              <a:rPr i="1" lang="en">
                <a:solidFill>
                  <a:srgbClr val="6FA8DC"/>
                </a:solidFill>
                <a:latin typeface="EB Garamond"/>
                <a:ea typeface="EB Garamond"/>
                <a:cs typeface="EB Garamond"/>
                <a:sym typeface="EB Garamond"/>
              </a:rPr>
              <a:t>jerky</a:t>
            </a:r>
            <a:r>
              <a:rPr i="1" lang="en">
                <a:latin typeface="EB Garamond"/>
                <a:ea typeface="EB Garamond"/>
                <a:cs typeface="EB Garamond"/>
                <a:sym typeface="EB Garamond"/>
              </a:rPr>
              <a:t> and </a:t>
            </a:r>
            <a:r>
              <a:rPr i="1" lang="en">
                <a:solidFill>
                  <a:srgbClr val="6FA8DC"/>
                </a:solidFill>
                <a:latin typeface="EB Garamond"/>
                <a:ea typeface="EB Garamond"/>
                <a:cs typeface="EB Garamond"/>
                <a:sym typeface="EB Garamond"/>
              </a:rPr>
              <a:t>sudden</a:t>
            </a:r>
            <a:r>
              <a:rPr i="1" lang="en">
                <a:latin typeface="EB Garamond"/>
                <a:ea typeface="EB Garamond"/>
                <a:cs typeface="EB Garamond"/>
                <a:sym typeface="EB Garamond"/>
              </a:rPr>
              <a:t>, but surprisingly </a:t>
            </a:r>
            <a:r>
              <a:rPr i="1" lang="en">
                <a:solidFill>
                  <a:srgbClr val="FF7F8B"/>
                </a:solidFill>
                <a:latin typeface="EB Garamond"/>
                <a:ea typeface="EB Garamond"/>
                <a:cs typeface="EB Garamond"/>
                <a:sym typeface="EB Garamond"/>
              </a:rPr>
              <a:t>slow</a:t>
            </a:r>
            <a:r>
              <a:rPr i="1" lang="en">
                <a:latin typeface="EB Garamond"/>
                <a:ea typeface="EB Garamond"/>
                <a:cs typeface="EB Garamond"/>
                <a:sym typeface="EB Garamond"/>
              </a:rPr>
              <a:t> fashion.</a:t>
            </a:r>
          </a:p>
          <a:p>
            <a:pPr indent="0" lvl="0" marL="0" marR="0" rtl="0">
              <a:lnSpc>
                <a:spcPct val="100000"/>
              </a:lnSpc>
              <a:spcBef>
                <a:spcPts val="300"/>
              </a:spcBef>
              <a:spcAft>
                <a:spcPts val="0"/>
              </a:spcAft>
              <a:buNone/>
            </a:pPr>
            <a:r>
              <a:rPr i="1" lang="en">
                <a:latin typeface="EB Garamond"/>
                <a:ea typeface="EB Garamond"/>
                <a:cs typeface="EB Garamond"/>
                <a:sym typeface="EB Garamond"/>
              </a:rPr>
              <a:t>People who feel </a:t>
            </a:r>
            <a:r>
              <a:rPr i="1" lang="en">
                <a:solidFill>
                  <a:srgbClr val="6FA8DC"/>
                </a:solidFill>
                <a:latin typeface="EB Garamond"/>
                <a:ea typeface="EB Garamond"/>
                <a:cs typeface="EB Garamond"/>
                <a:sym typeface="EB Garamond"/>
              </a:rPr>
              <a:t>frustrated</a:t>
            </a:r>
            <a:r>
              <a:rPr i="1" lang="en">
                <a:latin typeface="EB Garamond"/>
                <a:ea typeface="EB Garamond"/>
                <a:cs typeface="EB Garamond"/>
                <a:sym typeface="EB Garamond"/>
              </a:rPr>
              <a:t>, </a:t>
            </a:r>
            <a:r>
              <a:rPr i="1" lang="en">
                <a:solidFill>
                  <a:srgbClr val="6FA8DC"/>
                </a:solidFill>
                <a:latin typeface="EB Garamond"/>
                <a:ea typeface="EB Garamond"/>
                <a:cs typeface="EB Garamond"/>
                <a:sym typeface="EB Garamond"/>
              </a:rPr>
              <a:t>confused</a:t>
            </a:r>
            <a:r>
              <a:rPr i="1" lang="en">
                <a:latin typeface="EB Garamond"/>
                <a:ea typeface="EB Garamond"/>
                <a:cs typeface="EB Garamond"/>
                <a:sym typeface="EB Garamond"/>
              </a:rPr>
              <a:t> or </a:t>
            </a:r>
            <a:r>
              <a:rPr i="1" lang="en">
                <a:solidFill>
                  <a:srgbClr val="6FA8DC"/>
                </a:solidFill>
                <a:latin typeface="EB Garamond"/>
                <a:ea typeface="EB Garamond"/>
                <a:cs typeface="EB Garamond"/>
                <a:sym typeface="EB Garamond"/>
              </a:rPr>
              <a:t>sad</a:t>
            </a:r>
            <a:r>
              <a:rPr i="1" lang="en">
                <a:latin typeface="EB Garamond"/>
                <a:ea typeface="EB Garamond"/>
                <a:cs typeface="EB Garamond"/>
                <a:sym typeface="EB Garamond"/>
              </a:rPr>
              <a:t> are </a:t>
            </a:r>
            <a:r>
              <a:rPr i="1" lang="en">
                <a:solidFill>
                  <a:srgbClr val="FF7F8B"/>
                </a:solidFill>
                <a:latin typeface="EB Garamond"/>
                <a:ea typeface="EB Garamond"/>
                <a:cs typeface="EB Garamond"/>
                <a:sym typeface="EB Garamond"/>
              </a:rPr>
              <a:t>less precise</a:t>
            </a:r>
            <a:r>
              <a:rPr i="1" lang="en">
                <a:latin typeface="EB Garamond"/>
                <a:ea typeface="EB Garamond"/>
                <a:cs typeface="EB Garamond"/>
                <a:sym typeface="EB Garamond"/>
              </a:rPr>
              <a:t> in their mouse movements and move it at </a:t>
            </a:r>
            <a:r>
              <a:rPr i="1" lang="en">
                <a:solidFill>
                  <a:srgbClr val="FF7F8B"/>
                </a:solidFill>
                <a:latin typeface="EB Garamond"/>
                <a:ea typeface="EB Garamond"/>
                <a:cs typeface="EB Garamond"/>
                <a:sym typeface="EB Garamond"/>
              </a:rPr>
              <a:t>different speeds</a:t>
            </a:r>
            <a:r>
              <a:rPr i="1" lang="en">
                <a:latin typeface="EB Garamond"/>
                <a:ea typeface="EB Garamond"/>
                <a:cs typeface="EB Garamond"/>
                <a:sym typeface="EB Garamond"/>
              </a:rPr>
              <a:t>.”</a:t>
            </a:r>
          </a:p>
          <a:p>
            <a:pPr indent="0" lvl="0" marL="0" marR="0" rtl="0" algn="ctr">
              <a:lnSpc>
                <a:spcPct val="100000"/>
              </a:lnSpc>
              <a:spcBef>
                <a:spcPts val="300"/>
              </a:spcBef>
              <a:spcAft>
                <a:spcPts val="0"/>
              </a:spcAft>
              <a:buNone/>
            </a:pPr>
            <a:r>
              <a:t/>
            </a:r>
            <a:endParaRPr>
              <a:latin typeface="Trebuchet MS"/>
              <a:ea typeface="Trebuchet MS"/>
              <a:cs typeface="Trebuchet MS"/>
              <a:sym typeface="Trebuchet MS"/>
            </a:endParaRPr>
          </a:p>
          <a:p>
            <a:pPr indent="0" lvl="0" marL="0" marR="0" rtl="0" algn="ctr">
              <a:lnSpc>
                <a:spcPct val="100000"/>
              </a:lnSpc>
              <a:spcBef>
                <a:spcPts val="300"/>
              </a:spcBef>
              <a:spcAft>
                <a:spcPts val="0"/>
              </a:spcAft>
              <a:buNone/>
            </a:pPr>
            <a:r>
              <a:t/>
            </a:r>
            <a:endParaRPr>
              <a:latin typeface="Trebuchet MS"/>
              <a:ea typeface="Trebuchet MS"/>
              <a:cs typeface="Trebuchet MS"/>
              <a:sym typeface="Trebuchet MS"/>
            </a:endParaRPr>
          </a:p>
          <a:p>
            <a:pPr indent="0" lvl="0" marL="0" marR="0" rtl="0" algn="ctr">
              <a:lnSpc>
                <a:spcPct val="100000"/>
              </a:lnSpc>
              <a:spcBef>
                <a:spcPts val="300"/>
              </a:spcBef>
              <a:spcAft>
                <a:spcPts val="0"/>
              </a:spcAft>
              <a:buNone/>
            </a:pPr>
            <a:r>
              <a:t/>
            </a:r>
            <a:endParaRPr>
              <a:latin typeface="Trebuchet MS"/>
              <a:ea typeface="Trebuchet MS"/>
              <a:cs typeface="Trebuchet MS"/>
              <a:sym typeface="Trebuchet MS"/>
            </a:endParaRPr>
          </a:p>
          <a:p>
            <a:pPr indent="0" lvl="0" marL="0" marR="0" rtl="0">
              <a:lnSpc>
                <a:spcPct val="100000"/>
              </a:lnSpc>
              <a:spcBef>
                <a:spcPts val="300"/>
              </a:spcBef>
              <a:spcAft>
                <a:spcPts val="0"/>
              </a:spcAft>
              <a:buNone/>
            </a:pPr>
            <a:r>
              <a:rPr lang="en" sz="2200">
                <a:latin typeface="Josefin Slab"/>
                <a:ea typeface="Josefin Slab"/>
                <a:cs typeface="Josefin Slab"/>
                <a:sym typeface="Josefin Slab"/>
              </a:rPr>
              <a:t>— Inferring </a:t>
            </a:r>
            <a:r>
              <a:rPr lang="en" sz="2200">
                <a:solidFill>
                  <a:srgbClr val="FF7F8B"/>
                </a:solidFill>
                <a:latin typeface="Josefin Slab"/>
                <a:ea typeface="Josefin Slab"/>
                <a:cs typeface="Josefin Slab"/>
                <a:sym typeface="Josefin Slab"/>
              </a:rPr>
              <a:t>Negative</a:t>
            </a:r>
            <a:r>
              <a:rPr lang="en" sz="2200">
                <a:latin typeface="Josefin Slab"/>
                <a:ea typeface="Josefin Slab"/>
                <a:cs typeface="Josefin Slab"/>
                <a:sym typeface="Josefin Slab"/>
              </a:rPr>
              <a:t> Emotion from Mouse Cursor </a:t>
            </a:r>
            <a:r>
              <a:rPr lang="en" sz="2200">
                <a:solidFill>
                  <a:srgbClr val="6FA8DC"/>
                </a:solidFill>
                <a:latin typeface="Josefin Slab"/>
                <a:ea typeface="Josefin Slab"/>
                <a:cs typeface="Josefin Slab"/>
                <a:sym typeface="Josefin Slab"/>
              </a:rPr>
              <a:t>Movements</a:t>
            </a:r>
          </a:p>
          <a:p>
            <a:pPr indent="0" lvl="0" marL="0" marR="0" rtl="0" algn="r">
              <a:lnSpc>
                <a:spcPct val="100000"/>
              </a:lnSpc>
              <a:spcBef>
                <a:spcPts val="300"/>
              </a:spcBef>
              <a:spcAft>
                <a:spcPts val="0"/>
              </a:spcAft>
              <a:buNone/>
            </a:pPr>
            <a:r>
              <a:rPr lang="en" sz="1400">
                <a:latin typeface="Josefin Slab"/>
                <a:ea typeface="Josefin Slab"/>
                <a:cs typeface="Josefin Slab"/>
                <a:sym typeface="Josefin Slab"/>
              </a:rPr>
              <a:t>Martin Hibbeln, Jeffrey L. Jenkins, Christoph Schneider, Joseph S. Valacich, and Markus Weinmann</a:t>
            </a:r>
          </a:p>
        </p:txBody>
      </p:sp>
      <p:sp>
        <p:nvSpPr>
          <p:cNvPr id="409" name="Shape 409"/>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Mouse Movement</a:t>
            </a: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3" name="Shape 413"/>
        <p:cNvGrpSpPr/>
        <p:nvPr/>
      </p:nvGrpSpPr>
      <p:grpSpPr>
        <a:xfrm>
          <a:off x="0" y="0"/>
          <a:ext cx="0" cy="0"/>
          <a:chOff x="0" y="0"/>
          <a:chExt cx="0" cy="0"/>
        </a:xfrm>
      </p:grpSpPr>
      <p:sp>
        <p:nvSpPr>
          <p:cNvPr id="414" name="Shape 414"/>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Ask Directly</a:t>
            </a:r>
          </a:p>
        </p:txBody>
      </p:sp>
      <p:pic>
        <p:nvPicPr>
          <p:cNvPr id="415" name="Shape 415"/>
          <p:cNvPicPr preferRelativeResize="0"/>
          <p:nvPr/>
        </p:nvPicPr>
        <p:blipFill>
          <a:blip r:embed="rId3">
            <a:alphaModFix/>
          </a:blip>
          <a:stretch>
            <a:fillRect/>
          </a:stretch>
        </p:blipFill>
        <p:spPr>
          <a:xfrm>
            <a:off x="1900688" y="897950"/>
            <a:ext cx="5342624" cy="4006949"/>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9" name="Shape 419"/>
        <p:cNvGrpSpPr/>
        <p:nvPr/>
      </p:nvGrpSpPr>
      <p:grpSpPr>
        <a:xfrm>
          <a:off x="0" y="0"/>
          <a:ext cx="0" cy="0"/>
          <a:chOff x="0" y="0"/>
          <a:chExt cx="0" cy="0"/>
        </a:xfrm>
      </p:grpSpPr>
      <p:sp>
        <p:nvSpPr>
          <p:cNvPr id="420" name="Shape 420"/>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Rage Clicking</a:t>
            </a:r>
          </a:p>
        </p:txBody>
      </p:sp>
      <p:pic>
        <p:nvPicPr>
          <p:cNvPr id="421" name="Shape 421"/>
          <p:cNvPicPr preferRelativeResize="0"/>
          <p:nvPr/>
        </p:nvPicPr>
        <p:blipFill>
          <a:blip r:embed="rId3">
            <a:alphaModFix/>
          </a:blip>
          <a:stretch>
            <a:fillRect/>
          </a:stretch>
        </p:blipFill>
        <p:spPr>
          <a:xfrm>
            <a:off x="1188325" y="693225"/>
            <a:ext cx="6767388" cy="41039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Shape 426"/>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Eye Tracking</a:t>
            </a:r>
          </a:p>
        </p:txBody>
      </p:sp>
      <p:sp>
        <p:nvSpPr>
          <p:cNvPr id="427" name="Shape 427"/>
          <p:cNvSpPr txBox="1"/>
          <p:nvPr/>
        </p:nvSpPr>
        <p:spPr>
          <a:xfrm>
            <a:off x="336225" y="727000"/>
            <a:ext cx="8569500" cy="4107600"/>
          </a:xfrm>
          <a:prstGeom prst="rect">
            <a:avLst/>
          </a:prstGeom>
          <a:noFill/>
          <a:ln>
            <a:noFill/>
          </a:ln>
        </p:spPr>
        <p:txBody>
          <a:bodyPr anchorCtr="0" anchor="t" bIns="91425" lIns="91425" rIns="91425" wrap="square" tIns="91425">
            <a:noAutofit/>
          </a:bodyPr>
          <a:lstStyle/>
          <a:p>
            <a:pPr indent="0" lvl="0" marL="0" algn="ctr">
              <a:spcBef>
                <a:spcPts val="0"/>
              </a:spcBef>
              <a:buNone/>
            </a:pPr>
            <a:r>
              <a:rPr lang="en" u="sng">
                <a:solidFill>
                  <a:srgbClr val="FFFFFF"/>
                </a:solidFill>
                <a:latin typeface="Trebuchet MS"/>
                <a:ea typeface="Trebuchet MS"/>
                <a:cs typeface="Trebuchet MS"/>
                <a:sym typeface="Trebuchet MS"/>
                <a:hlinkClick r:id="rId3"/>
              </a:rPr>
              <a:t>https://webgazer.cs.brown.edu/</a:t>
            </a:r>
          </a:p>
        </p:txBody>
      </p:sp>
      <p:pic>
        <p:nvPicPr>
          <p:cNvPr id="428" name="Shape 428"/>
          <p:cNvPicPr preferRelativeResize="0"/>
          <p:nvPr/>
        </p:nvPicPr>
        <p:blipFill>
          <a:blip r:embed="rId4">
            <a:alphaModFix/>
          </a:blip>
          <a:stretch>
            <a:fillRect/>
          </a:stretch>
        </p:blipFill>
        <p:spPr>
          <a:xfrm>
            <a:off x="2051373" y="1092825"/>
            <a:ext cx="5139201" cy="3887425"/>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2" name="Shape 432"/>
        <p:cNvGrpSpPr/>
        <p:nvPr/>
      </p:nvGrpSpPr>
      <p:grpSpPr>
        <a:xfrm>
          <a:off x="0" y="0"/>
          <a:ext cx="0" cy="0"/>
          <a:chOff x="0" y="0"/>
          <a:chExt cx="0" cy="0"/>
        </a:xfrm>
      </p:grpSpPr>
      <p:sp>
        <p:nvSpPr>
          <p:cNvPr id="433" name="Shape 433"/>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Eyebrow Tracking</a:t>
            </a:r>
          </a:p>
        </p:txBody>
      </p:sp>
      <p:sp>
        <p:nvSpPr>
          <p:cNvPr id="434" name="Shape 434"/>
          <p:cNvSpPr txBox="1"/>
          <p:nvPr/>
        </p:nvSpPr>
        <p:spPr>
          <a:xfrm>
            <a:off x="336225" y="727000"/>
            <a:ext cx="8569500" cy="4107600"/>
          </a:xfrm>
          <a:prstGeom prst="rect">
            <a:avLst/>
          </a:prstGeom>
          <a:noFill/>
          <a:ln>
            <a:noFill/>
          </a:ln>
        </p:spPr>
        <p:txBody>
          <a:bodyPr anchorCtr="0" anchor="t" bIns="91425" lIns="91425" rIns="91425" wrap="square" tIns="91425">
            <a:noAutofit/>
          </a:bodyPr>
          <a:lstStyle/>
          <a:p>
            <a:pPr indent="-69850" lvl="0" marL="0" rtl="0" algn="ctr">
              <a:spcBef>
                <a:spcPts val="0"/>
              </a:spcBef>
              <a:buClr>
                <a:schemeClr val="dk1"/>
              </a:buClr>
              <a:buSzPts val="1100"/>
              <a:buFont typeface="Arial"/>
              <a:buNone/>
            </a:pPr>
            <a:r>
              <a:rPr lang="en" u="sng">
                <a:solidFill>
                  <a:srgbClr val="FFFFFF"/>
                </a:solidFill>
                <a:latin typeface="Trebuchet MS"/>
                <a:ea typeface="Trebuchet MS"/>
                <a:cs typeface="Trebuchet MS"/>
                <a:sym typeface="Trebuchet MS"/>
                <a:hlinkClick r:id="rId3"/>
              </a:rPr>
              <a:t>https://webgazer.cs.brown.edu/</a:t>
            </a:r>
          </a:p>
        </p:txBody>
      </p:sp>
      <p:pic>
        <p:nvPicPr>
          <p:cNvPr id="435" name="Shape 435"/>
          <p:cNvPicPr preferRelativeResize="0"/>
          <p:nvPr/>
        </p:nvPicPr>
        <p:blipFill>
          <a:blip r:embed="rId4">
            <a:alphaModFix/>
          </a:blip>
          <a:stretch>
            <a:fillRect/>
          </a:stretch>
        </p:blipFill>
        <p:spPr>
          <a:xfrm>
            <a:off x="3276600" y="1571625"/>
            <a:ext cx="2895600" cy="2305050"/>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9" name="Shape 439"/>
        <p:cNvGrpSpPr/>
        <p:nvPr/>
      </p:nvGrpSpPr>
      <p:grpSpPr>
        <a:xfrm>
          <a:off x="0" y="0"/>
          <a:ext cx="0" cy="0"/>
          <a:chOff x="0" y="0"/>
          <a:chExt cx="0" cy="0"/>
        </a:xfrm>
      </p:grpSpPr>
      <p:sp>
        <p:nvSpPr>
          <p:cNvPr id="440" name="Shape 440"/>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Emotion - α / β wave Tracking</a:t>
            </a:r>
          </a:p>
        </p:txBody>
      </p:sp>
      <p:sp>
        <p:nvSpPr>
          <p:cNvPr id="441" name="Shape 441"/>
          <p:cNvSpPr txBox="1"/>
          <p:nvPr/>
        </p:nvSpPr>
        <p:spPr>
          <a:xfrm>
            <a:off x="336225" y="727000"/>
            <a:ext cx="8569500" cy="4107600"/>
          </a:xfrm>
          <a:prstGeom prst="rect">
            <a:avLst/>
          </a:prstGeom>
          <a:noFill/>
          <a:ln>
            <a:noFill/>
          </a:ln>
        </p:spPr>
        <p:txBody>
          <a:bodyPr anchorCtr="0" anchor="t" bIns="91425" lIns="91425" rIns="91425" wrap="square" tIns="91425">
            <a:noAutofit/>
          </a:bodyPr>
          <a:lstStyle/>
          <a:p>
            <a:pPr indent="0" lvl="0" marL="0" rtl="0" algn="ctr">
              <a:spcBef>
                <a:spcPts val="0"/>
              </a:spcBef>
              <a:buNone/>
            </a:pPr>
            <a:r>
              <a:rPr lang="en" sz="1800" u="sng">
                <a:solidFill>
                  <a:srgbClr val="FFFFFF"/>
                </a:solidFill>
                <a:latin typeface="Trebuchet MS"/>
                <a:ea typeface="Trebuchet MS"/>
                <a:cs typeface="Trebuchet MS"/>
                <a:sym typeface="Trebuchet MS"/>
                <a:hlinkClick r:id="rId3"/>
              </a:rPr>
              <a:t>Mind Reading Markup Language</a:t>
            </a:r>
          </a:p>
        </p:txBody>
      </p:sp>
      <p:pic>
        <p:nvPicPr>
          <p:cNvPr id="442" name="Shape 442"/>
          <p:cNvPicPr preferRelativeResize="0"/>
          <p:nvPr/>
        </p:nvPicPr>
        <p:blipFill>
          <a:blip r:embed="rId4">
            <a:alphaModFix/>
          </a:blip>
          <a:stretch>
            <a:fillRect/>
          </a:stretch>
        </p:blipFill>
        <p:spPr>
          <a:xfrm>
            <a:off x="3276600" y="1571625"/>
            <a:ext cx="2895600" cy="2305050"/>
          </a:xfrm>
          <a:prstGeom prst="rect">
            <a:avLst/>
          </a:prstGeom>
          <a:noFill/>
          <a:ln cap="flat" cmpd="sng" w="9525">
            <a:solidFill>
              <a:srgbClr val="76A5AF"/>
            </a:solidFill>
            <a:prstDash val="solid"/>
            <a:round/>
            <a:headEnd len="med" w="med" type="none"/>
            <a:tailEnd len="med" w="med" type="none"/>
          </a:ln>
        </p:spPr>
      </p:pic>
      <p:sp>
        <p:nvSpPr>
          <p:cNvPr id="443" name="Shape 443"/>
          <p:cNvSpPr/>
          <p:nvPr/>
        </p:nvSpPr>
        <p:spPr>
          <a:xfrm>
            <a:off x="4519367" y="2180706"/>
            <a:ext cx="861175" cy="317475"/>
          </a:xfrm>
          <a:custGeom>
            <a:pathLst>
              <a:path extrusionOk="0" h="12699" w="34447">
                <a:moveTo>
                  <a:pt x="23172" y="1074"/>
                </a:moveTo>
                <a:cubicBezTo>
                  <a:pt x="15458" y="1074"/>
                  <a:pt x="1579" y="-2948"/>
                  <a:pt x="312" y="4660"/>
                </a:cubicBezTo>
                <a:cubicBezTo>
                  <a:pt x="89" y="5994"/>
                  <a:pt x="-425" y="8041"/>
                  <a:pt x="760" y="8694"/>
                </a:cubicBezTo>
                <a:cubicBezTo>
                  <a:pt x="9188" y="13329"/>
                  <a:pt x="19924" y="13192"/>
                  <a:pt x="29447" y="11832"/>
                </a:cubicBezTo>
                <a:cubicBezTo>
                  <a:pt x="31234" y="11576"/>
                  <a:pt x="34652" y="11375"/>
                  <a:pt x="34378" y="9591"/>
                </a:cubicBezTo>
                <a:cubicBezTo>
                  <a:pt x="33470" y="3689"/>
                  <a:pt x="25108" y="178"/>
                  <a:pt x="19138" y="178"/>
                </a:cubicBezTo>
              </a:path>
            </a:pathLst>
          </a:custGeom>
          <a:noFill/>
          <a:ln cap="flat" cmpd="sng" w="76200">
            <a:solidFill>
              <a:srgbClr val="93C47D"/>
            </a:solidFill>
            <a:prstDash val="solid"/>
            <a:round/>
            <a:headEnd len="lg" w="lg" type="none"/>
            <a:tailEnd len="lg" w="lg" type="none"/>
          </a:ln>
        </p:spPr>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7" name="Shape 447"/>
        <p:cNvGrpSpPr/>
        <p:nvPr/>
      </p:nvGrpSpPr>
      <p:grpSpPr>
        <a:xfrm>
          <a:off x="0" y="0"/>
          <a:ext cx="0" cy="0"/>
          <a:chOff x="0" y="0"/>
          <a:chExt cx="0" cy="0"/>
        </a:xfrm>
      </p:grpSpPr>
      <p:sp>
        <p:nvSpPr>
          <p:cNvPr id="448" name="Shape 448"/>
          <p:cNvSpPr txBox="1"/>
          <p:nvPr>
            <p:ph idx="1" type="body"/>
          </p:nvPr>
        </p:nvSpPr>
        <p:spPr>
          <a:xfrm>
            <a:off x="532926" y="558250"/>
            <a:ext cx="3902400" cy="4360500"/>
          </a:xfrm>
          <a:prstGeom prst="rect">
            <a:avLst/>
          </a:prstGeom>
          <a:noFill/>
          <a:ln>
            <a:noFill/>
          </a:ln>
        </p:spPr>
        <p:txBody>
          <a:bodyPr anchorCtr="0" anchor="t" bIns="32750" lIns="32750" rIns="32750" wrap="square" tIns="32750">
            <a:noAutofit/>
          </a:bodyPr>
          <a:lstStyle/>
          <a:p>
            <a:pPr indent="0" lvl="0" marL="0" marR="0" rtl="0" algn="l">
              <a:lnSpc>
                <a:spcPct val="100000"/>
              </a:lnSpc>
              <a:spcBef>
                <a:spcPts val="0"/>
              </a:spcBef>
              <a:spcAft>
                <a:spcPts val="700"/>
              </a:spcAft>
              <a:buNone/>
            </a:pPr>
            <a:r>
              <a:rPr lang="en" sz="1400">
                <a:solidFill>
                  <a:srgbClr val="FFFFFF"/>
                </a:solidFill>
                <a:latin typeface="Ubuntu Condensed"/>
                <a:ea typeface="Ubuntu Condensed"/>
                <a:cs typeface="Ubuntu Condensed"/>
                <a:sym typeface="Ubuntu Condensed"/>
              </a:rPr>
              <a:t>Rage Clicks</a:t>
            </a:r>
            <a:br>
              <a:rPr lang="en" sz="1000">
                <a:solidFill>
                  <a:srgbClr val="CCCCCC"/>
                </a:solidFill>
                <a:latin typeface="Ubuntu Condensed"/>
                <a:ea typeface="Ubuntu Condensed"/>
                <a:cs typeface="Ubuntu Condensed"/>
                <a:sym typeface="Ubuntu Condensed"/>
              </a:rPr>
            </a:br>
            <a:r>
              <a:rPr b="0" i="0" lang="en" sz="1000" u="sng" cap="none" strike="noStrike">
                <a:solidFill>
                  <a:srgbClr val="CCCCCC"/>
                </a:solidFill>
                <a:latin typeface="Ubuntu Condensed"/>
                <a:ea typeface="Ubuntu Condensed"/>
                <a:cs typeface="Ubuntu Condensed"/>
                <a:sym typeface="Ubuntu Condensed"/>
                <a:hlinkClick r:id="rId3"/>
              </a:rPr>
              <a:t>http://blog.fullstory.com/2015/12/reducing-ux-rage-with-fullstorys-rage-clicks/</a:t>
            </a:r>
          </a:p>
          <a:p>
            <a:pPr indent="0" lvl="0" marL="0" marR="0" rtl="0" algn="l">
              <a:lnSpc>
                <a:spcPct val="100000"/>
              </a:lnSpc>
              <a:spcBef>
                <a:spcPts val="300"/>
              </a:spcBef>
              <a:spcAft>
                <a:spcPts val="700"/>
              </a:spcAft>
              <a:buNone/>
            </a:pPr>
            <a:r>
              <a:rPr lang="en" sz="1400">
                <a:solidFill>
                  <a:srgbClr val="FFFFFF"/>
                </a:solidFill>
                <a:latin typeface="Ubuntu Condensed"/>
                <a:ea typeface="Ubuntu Condensed"/>
                <a:cs typeface="Ubuntu Condensed"/>
                <a:sym typeface="Ubuntu Condensed"/>
              </a:rPr>
              <a:t>Inferring Emotion from Mouse Movements</a:t>
            </a:r>
            <a:br>
              <a:rPr lang="en" sz="1000">
                <a:solidFill>
                  <a:srgbClr val="CCCCCC"/>
                </a:solidFill>
                <a:latin typeface="Ubuntu Condensed"/>
                <a:ea typeface="Ubuntu Condensed"/>
                <a:cs typeface="Ubuntu Condensed"/>
                <a:sym typeface="Ubuntu Condensed"/>
              </a:rPr>
            </a:br>
            <a:r>
              <a:rPr b="0" i="0" lang="en" sz="1000" u="sng" cap="none" strike="noStrike">
                <a:solidFill>
                  <a:srgbClr val="CCCCCC"/>
                </a:solidFill>
                <a:latin typeface="Ubuntu Condensed"/>
                <a:ea typeface="Ubuntu Condensed"/>
                <a:cs typeface="Ubuntu Condensed"/>
                <a:sym typeface="Ubuntu Condensed"/>
                <a:hlinkClick r:id="rId4"/>
              </a:rPr>
              <a:t>http://www.telegraph.co.uk/technology/news/12050481/Websites-could-read-emotions-by-seeing-how-fast-you-move-your-mouse.html</a:t>
            </a:r>
          </a:p>
          <a:p>
            <a:pPr indent="0" lvl="0" marL="0" marR="0" rtl="0" algn="l">
              <a:lnSpc>
                <a:spcPct val="100000"/>
              </a:lnSpc>
              <a:spcBef>
                <a:spcPts val="300"/>
              </a:spcBef>
              <a:spcAft>
                <a:spcPts val="700"/>
              </a:spcAft>
              <a:buNone/>
            </a:pPr>
            <a:r>
              <a:rPr lang="en" sz="1400">
                <a:solidFill>
                  <a:srgbClr val="FFFFFF"/>
                </a:solidFill>
                <a:latin typeface="Ubuntu Condensed"/>
                <a:ea typeface="Ubuntu Condensed"/>
                <a:cs typeface="Ubuntu Condensed"/>
                <a:sym typeface="Ubuntu Condensed"/>
              </a:rPr>
              <a:t>Scroll Behaviour</a:t>
            </a:r>
            <a:br>
              <a:rPr lang="en" sz="1000">
                <a:solidFill>
                  <a:srgbClr val="CCCCCC"/>
                </a:solidFill>
                <a:latin typeface="Ubuntu Condensed"/>
                <a:ea typeface="Ubuntu Condensed"/>
                <a:cs typeface="Ubuntu Condensed"/>
                <a:sym typeface="Ubuntu Condensed"/>
              </a:rPr>
            </a:br>
            <a:r>
              <a:rPr b="0" i="0" lang="en" sz="1000" u="sng" cap="none" strike="noStrike">
                <a:solidFill>
                  <a:srgbClr val="CCCCCC"/>
                </a:solidFill>
                <a:latin typeface="Ubuntu Condensed"/>
                <a:ea typeface="Ubuntu Condensed"/>
                <a:cs typeface="Ubuntu Condensed"/>
                <a:sym typeface="Ubuntu Condensed"/>
                <a:hlinkClick r:id="rId5"/>
              </a:rPr>
              <a:t>http://blog.chartbeat.com/2013/08/12/scroll-behavior-across-the-web/</a:t>
            </a:r>
          </a:p>
          <a:p>
            <a:pPr indent="0" lvl="0" marL="0" marR="0" rtl="0" algn="l">
              <a:lnSpc>
                <a:spcPct val="100000"/>
              </a:lnSpc>
              <a:spcBef>
                <a:spcPts val="300"/>
              </a:spcBef>
              <a:spcAft>
                <a:spcPts val="700"/>
              </a:spcAft>
              <a:buNone/>
            </a:pPr>
            <a:r>
              <a:rPr lang="en" sz="1400">
                <a:solidFill>
                  <a:srgbClr val="FFFFFF"/>
                </a:solidFill>
                <a:latin typeface="Ubuntu Condensed"/>
                <a:ea typeface="Ubuntu Condensed"/>
                <a:cs typeface="Ubuntu Condensed"/>
                <a:sym typeface="Ubuntu Condensed"/>
              </a:rPr>
              <a:t>WebGazer: Eye tracking in JavaScript</a:t>
            </a:r>
            <a:br>
              <a:rPr lang="en" sz="1000">
                <a:solidFill>
                  <a:srgbClr val="CCCCCC"/>
                </a:solidFill>
                <a:latin typeface="Ubuntu Condensed"/>
                <a:ea typeface="Ubuntu Condensed"/>
                <a:cs typeface="Ubuntu Condensed"/>
                <a:sym typeface="Ubuntu Condensed"/>
              </a:rPr>
            </a:br>
            <a:r>
              <a:rPr b="0" i="0" lang="en" sz="1000" u="sng" cap="none" strike="noStrike">
                <a:solidFill>
                  <a:srgbClr val="CCCCCC"/>
                </a:solidFill>
                <a:latin typeface="Ubuntu Condensed"/>
                <a:ea typeface="Ubuntu Condensed"/>
                <a:cs typeface="Ubuntu Condensed"/>
                <a:sym typeface="Ubuntu Condensed"/>
                <a:hlinkClick r:id="rId6"/>
              </a:rPr>
              <a:t>http://webgazer.cs.brown.edu/</a:t>
            </a:r>
          </a:p>
          <a:p>
            <a:pPr indent="0" lvl="0" marL="0" marR="0" rtl="0" algn="l">
              <a:lnSpc>
                <a:spcPct val="100000"/>
              </a:lnSpc>
              <a:spcBef>
                <a:spcPts val="300"/>
              </a:spcBef>
              <a:spcAft>
                <a:spcPts val="700"/>
              </a:spcAft>
              <a:buNone/>
            </a:pPr>
            <a:r>
              <a:rPr lang="en" sz="1400">
                <a:solidFill>
                  <a:srgbClr val="FFFFFF"/>
                </a:solidFill>
                <a:latin typeface="Ubuntu Condensed"/>
                <a:ea typeface="Ubuntu Condensed"/>
                <a:cs typeface="Ubuntu Condensed"/>
                <a:sym typeface="Ubuntu Condensed"/>
              </a:rPr>
              <a:t>What JavaScript knows about you</a:t>
            </a:r>
            <a:br>
              <a:rPr lang="en" sz="1000">
                <a:solidFill>
                  <a:srgbClr val="CCCCCC"/>
                </a:solidFill>
                <a:latin typeface="Ubuntu Condensed"/>
                <a:ea typeface="Ubuntu Condensed"/>
                <a:cs typeface="Ubuntu Condensed"/>
                <a:sym typeface="Ubuntu Condensed"/>
              </a:rPr>
            </a:br>
            <a:r>
              <a:rPr b="0" i="0" lang="en" sz="1000" u="sng" cap="none" strike="noStrike">
                <a:solidFill>
                  <a:srgbClr val="CCCCCC"/>
                </a:solidFill>
                <a:latin typeface="Ubuntu Condensed"/>
                <a:ea typeface="Ubuntu Condensed"/>
                <a:cs typeface="Ubuntu Condensed"/>
                <a:sym typeface="Ubuntu Condensed"/>
                <a:hlinkClick r:id="rId7"/>
              </a:rPr>
              <a:t>http://webkay.robinlinus.com/</a:t>
            </a:r>
          </a:p>
          <a:p>
            <a:pPr indent="0" lvl="0" marL="0" marR="0" rtl="0" algn="l">
              <a:lnSpc>
                <a:spcPct val="100000"/>
              </a:lnSpc>
              <a:spcBef>
                <a:spcPts val="300"/>
              </a:spcBef>
              <a:spcAft>
                <a:spcPts val="700"/>
              </a:spcAft>
              <a:buNone/>
            </a:pPr>
            <a:r>
              <a:rPr lang="en" sz="1400">
                <a:solidFill>
                  <a:srgbClr val="FFFFFF"/>
                </a:solidFill>
                <a:latin typeface="Ubuntu Condensed"/>
                <a:ea typeface="Ubuntu Condensed"/>
                <a:cs typeface="Ubuntu Condensed"/>
                <a:sym typeface="Ubuntu Condensed"/>
              </a:rPr>
              <a:t>Prerender Events</a:t>
            </a:r>
            <a:br>
              <a:rPr lang="en" sz="1000">
                <a:solidFill>
                  <a:srgbClr val="CCCCCC"/>
                </a:solidFill>
                <a:latin typeface="Ubuntu Condensed"/>
                <a:ea typeface="Ubuntu Condensed"/>
                <a:cs typeface="Ubuntu Condensed"/>
                <a:sym typeface="Ubuntu Condensed"/>
              </a:rPr>
            </a:br>
            <a:r>
              <a:rPr b="0" i="0" lang="en" sz="1000" u="sng" cap="none" strike="noStrike">
                <a:solidFill>
                  <a:srgbClr val="CCCCCC"/>
                </a:solidFill>
                <a:latin typeface="Ubuntu Condensed"/>
                <a:ea typeface="Ubuntu Condensed"/>
                <a:cs typeface="Ubuntu Condensed"/>
                <a:sym typeface="Ubuntu Condensed"/>
                <a:hlinkClick r:id="rId8"/>
              </a:rPr>
              <a:t>https://wiki.whatwg.org/wiki/Link_prerender_events</a:t>
            </a:r>
          </a:p>
          <a:p>
            <a:pPr indent="0" lvl="0" marL="0" marR="0" rtl="0" algn="l">
              <a:lnSpc>
                <a:spcPct val="100000"/>
              </a:lnSpc>
              <a:spcBef>
                <a:spcPts val="300"/>
              </a:spcBef>
              <a:spcAft>
                <a:spcPts val="700"/>
              </a:spcAft>
              <a:buNone/>
            </a:pPr>
            <a:r>
              <a:rPr lang="en" sz="1400">
                <a:solidFill>
                  <a:srgbClr val="FFFFFF"/>
                </a:solidFill>
                <a:latin typeface="Ubuntu Condensed"/>
                <a:ea typeface="Ubuntu Condensed"/>
                <a:cs typeface="Ubuntu Condensed"/>
                <a:sym typeface="Ubuntu Condensed"/>
              </a:rPr>
              <a:t>RequestAnimationFrame</a:t>
            </a:r>
            <a:br>
              <a:rPr lang="en" sz="1000">
                <a:solidFill>
                  <a:srgbClr val="CCCCCC"/>
                </a:solidFill>
                <a:latin typeface="Ubuntu Condensed"/>
                <a:ea typeface="Ubuntu Condensed"/>
                <a:cs typeface="Ubuntu Condensed"/>
                <a:sym typeface="Ubuntu Condensed"/>
              </a:rPr>
            </a:br>
            <a:r>
              <a:rPr b="0" i="0" lang="en" sz="1000" u="sng" cap="none" strike="noStrike">
                <a:solidFill>
                  <a:srgbClr val="CCCCCC"/>
                </a:solidFill>
                <a:latin typeface="Ubuntu Condensed"/>
                <a:ea typeface="Ubuntu Condensed"/>
                <a:cs typeface="Ubuntu Condensed"/>
                <a:sym typeface="Ubuntu Condensed"/>
                <a:hlinkClick r:id="rId9"/>
              </a:rPr>
              <a:t>https://developer.mozilla.org/en-US/docs/Web/API/window/requestAnimationFrame</a:t>
            </a:r>
          </a:p>
          <a:p>
            <a:pPr indent="0" lvl="0" marL="0" rtl="0">
              <a:spcBef>
                <a:spcPts val="300"/>
              </a:spcBef>
              <a:spcAft>
                <a:spcPts val="700"/>
              </a:spcAft>
              <a:buNone/>
            </a:pPr>
            <a:r>
              <a:rPr lang="en" sz="1400">
                <a:solidFill>
                  <a:schemeClr val="lt1"/>
                </a:solidFill>
                <a:latin typeface="Ubuntu Condensed"/>
                <a:ea typeface="Ubuntu Condensed"/>
                <a:cs typeface="Ubuntu Condensed"/>
                <a:sym typeface="Ubuntu Condensed"/>
              </a:rPr>
              <a:t>RequestIdleCallback</a:t>
            </a:r>
            <a:br>
              <a:rPr lang="en" sz="1000">
                <a:solidFill>
                  <a:srgbClr val="CCCCCC"/>
                </a:solidFill>
                <a:latin typeface="Ubuntu Condensed"/>
                <a:ea typeface="Ubuntu Condensed"/>
                <a:cs typeface="Ubuntu Condensed"/>
                <a:sym typeface="Ubuntu Condensed"/>
              </a:rPr>
            </a:br>
            <a:r>
              <a:rPr lang="en" sz="1000" u="sng">
                <a:solidFill>
                  <a:srgbClr val="CCCCCC"/>
                </a:solidFill>
                <a:latin typeface="Ubuntu Condensed"/>
                <a:ea typeface="Ubuntu Condensed"/>
                <a:cs typeface="Ubuntu Condensed"/>
                <a:sym typeface="Ubuntu Condensed"/>
                <a:hlinkClick r:id="rId10"/>
              </a:rPr>
              <a:t>https://developers.google.com/web/updates/2015/08/using-requestidlecallback</a:t>
            </a:r>
            <a:br>
              <a:rPr lang="en" sz="1000">
                <a:solidFill>
                  <a:srgbClr val="CCCCCC"/>
                </a:solidFill>
                <a:latin typeface="Ubuntu Condensed"/>
                <a:ea typeface="Ubuntu Condensed"/>
                <a:cs typeface="Ubuntu Condensed"/>
                <a:sym typeface="Ubuntu Condensed"/>
              </a:rPr>
            </a:br>
            <a:br>
              <a:rPr lang="en" sz="1000">
                <a:solidFill>
                  <a:srgbClr val="CCCCCC"/>
                </a:solidFill>
                <a:latin typeface="Ubuntu Condensed"/>
                <a:ea typeface="Ubuntu Condensed"/>
                <a:cs typeface="Ubuntu Condensed"/>
                <a:sym typeface="Ubuntu Condensed"/>
              </a:rPr>
            </a:br>
            <a:r>
              <a:rPr lang="en" sz="1400">
                <a:solidFill>
                  <a:srgbClr val="FFFFFF"/>
                </a:solidFill>
                <a:latin typeface="Ubuntu Condensed"/>
                <a:ea typeface="Ubuntu Condensed"/>
                <a:cs typeface="Ubuntu Condensed"/>
                <a:sym typeface="Ubuntu Condensed"/>
              </a:rPr>
              <a:t>IntersectionObserver</a:t>
            </a:r>
            <a:br>
              <a:rPr lang="en" sz="1400">
                <a:solidFill>
                  <a:srgbClr val="FFFFFF"/>
                </a:solidFill>
                <a:latin typeface="Ubuntu Condensed"/>
                <a:ea typeface="Ubuntu Condensed"/>
                <a:cs typeface="Ubuntu Condensed"/>
                <a:sym typeface="Ubuntu Condensed"/>
              </a:rPr>
            </a:br>
            <a:r>
              <a:rPr lang="en" sz="1000" u="sng">
                <a:solidFill>
                  <a:srgbClr val="CCCCCC"/>
                </a:solidFill>
                <a:latin typeface="Ubuntu Condensed"/>
                <a:ea typeface="Ubuntu Condensed"/>
                <a:cs typeface="Ubuntu Condensed"/>
                <a:sym typeface="Ubuntu Condensed"/>
                <a:hlinkClick r:id="rId11"/>
              </a:rPr>
              <a:t>https://wicg.github.io/IntersectionObserver/</a:t>
            </a:r>
          </a:p>
        </p:txBody>
      </p:sp>
      <p:sp>
        <p:nvSpPr>
          <p:cNvPr id="449" name="Shape 449"/>
          <p:cNvSpPr txBox="1"/>
          <p:nvPr>
            <p:ph type="title"/>
          </p:nvPr>
        </p:nvSpPr>
        <p:spPr>
          <a:xfrm>
            <a:off x="336925" y="133949"/>
            <a:ext cx="8470200" cy="3768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sz="2400"/>
              <a:t>Further Reading</a:t>
            </a:r>
          </a:p>
        </p:txBody>
      </p:sp>
      <p:sp>
        <p:nvSpPr>
          <p:cNvPr id="450" name="Shape 450"/>
          <p:cNvSpPr txBox="1"/>
          <p:nvPr>
            <p:ph idx="1" type="body"/>
          </p:nvPr>
        </p:nvSpPr>
        <p:spPr>
          <a:xfrm>
            <a:off x="4687525" y="558250"/>
            <a:ext cx="4119600" cy="4360500"/>
          </a:xfrm>
          <a:prstGeom prst="rect">
            <a:avLst/>
          </a:prstGeom>
          <a:noFill/>
          <a:ln>
            <a:noFill/>
          </a:ln>
        </p:spPr>
        <p:txBody>
          <a:bodyPr anchorCtr="0" anchor="t" bIns="32750" lIns="32750" rIns="32750" wrap="square" tIns="32750">
            <a:noAutofit/>
          </a:bodyPr>
          <a:lstStyle/>
          <a:p>
            <a:pPr indent="0" lvl="0" marL="0" marR="0" rtl="0" algn="l">
              <a:lnSpc>
                <a:spcPct val="100000"/>
              </a:lnSpc>
              <a:spcBef>
                <a:spcPts val="0"/>
              </a:spcBef>
              <a:spcAft>
                <a:spcPts val="700"/>
              </a:spcAft>
              <a:buNone/>
            </a:pPr>
            <a:r>
              <a:rPr lang="en" sz="1400">
                <a:latin typeface="Ubuntu Condensed"/>
                <a:ea typeface="Ubuntu Condensed"/>
                <a:cs typeface="Ubuntu Condensed"/>
                <a:sym typeface="Ubuntu Condensed"/>
              </a:rPr>
              <a:t>Video Metrics</a:t>
            </a:r>
            <a:br>
              <a:rPr lang="en" sz="1000">
                <a:latin typeface="Ubuntu Condensed"/>
                <a:ea typeface="Ubuntu Condensed"/>
                <a:cs typeface="Ubuntu Condensed"/>
                <a:sym typeface="Ubuntu Condensed"/>
              </a:rPr>
            </a:br>
            <a:r>
              <a:rPr lang="en" sz="1000" u="sng">
                <a:solidFill>
                  <a:srgbClr val="CCCCCC"/>
                </a:solidFill>
                <a:latin typeface="Ubuntu Condensed"/>
                <a:ea typeface="Ubuntu Condensed"/>
                <a:cs typeface="Ubuntu Condensed"/>
                <a:sym typeface="Ubuntu Condensed"/>
                <a:hlinkClick r:id="rId12"/>
              </a:rPr>
              <a:t>https://wiki.whatwg.org/wiki/Video_Metrics</a:t>
            </a:r>
          </a:p>
          <a:p>
            <a:pPr indent="0" lvl="0" marL="0" marR="0" rtl="0" algn="l">
              <a:lnSpc>
                <a:spcPct val="100000"/>
              </a:lnSpc>
              <a:spcBef>
                <a:spcPts val="0"/>
              </a:spcBef>
              <a:spcAft>
                <a:spcPts val="700"/>
              </a:spcAft>
              <a:buNone/>
            </a:pPr>
            <a:r>
              <a:rPr lang="en" sz="1400">
                <a:solidFill>
                  <a:srgbClr val="FFFFFF"/>
                </a:solidFill>
                <a:latin typeface="Ubuntu Condensed"/>
                <a:ea typeface="Ubuntu Condensed"/>
                <a:cs typeface="Ubuntu Condensed"/>
                <a:sym typeface="Ubuntu Condensed"/>
              </a:rPr>
              <a:t>Resource Timing</a:t>
            </a:r>
            <a:br>
              <a:rPr lang="en" sz="1000">
                <a:solidFill>
                  <a:srgbClr val="CCCCCC"/>
                </a:solidFill>
                <a:latin typeface="Ubuntu Condensed"/>
                <a:ea typeface="Ubuntu Condensed"/>
                <a:cs typeface="Ubuntu Condensed"/>
                <a:sym typeface="Ubuntu Condensed"/>
              </a:rPr>
            </a:br>
            <a:r>
              <a:rPr b="0" i="0" lang="en" sz="1000" u="sng" cap="none" strike="noStrike">
                <a:solidFill>
                  <a:srgbClr val="CCCCCC"/>
                </a:solidFill>
                <a:latin typeface="Ubuntu Condensed"/>
                <a:ea typeface="Ubuntu Condensed"/>
                <a:cs typeface="Ubuntu Condensed"/>
                <a:sym typeface="Ubuntu Condensed"/>
                <a:hlinkClick r:id="rId13"/>
              </a:rPr>
              <a:t>https://www.w3.org/TR/resource-timing/</a:t>
            </a:r>
          </a:p>
          <a:p>
            <a:pPr indent="0" lvl="0" marL="0" marR="0" rtl="0" algn="l">
              <a:lnSpc>
                <a:spcPct val="100000"/>
              </a:lnSpc>
              <a:spcBef>
                <a:spcPts val="0"/>
              </a:spcBef>
              <a:spcAft>
                <a:spcPts val="700"/>
              </a:spcAft>
              <a:buNone/>
            </a:pPr>
            <a:r>
              <a:rPr lang="en" sz="1400">
                <a:solidFill>
                  <a:srgbClr val="FFFFFF"/>
                </a:solidFill>
                <a:latin typeface="Ubuntu Condensed"/>
                <a:ea typeface="Ubuntu Condensed"/>
                <a:cs typeface="Ubuntu Condensed"/>
                <a:sym typeface="Ubuntu Condensed"/>
              </a:rPr>
              <a:t>The Runtime Performance Checklist</a:t>
            </a:r>
            <a:br>
              <a:rPr lang="en" sz="1000">
                <a:solidFill>
                  <a:srgbClr val="CCCCCC"/>
                </a:solidFill>
                <a:latin typeface="Ubuntu Condensed"/>
                <a:ea typeface="Ubuntu Condensed"/>
                <a:cs typeface="Ubuntu Condensed"/>
                <a:sym typeface="Ubuntu Condensed"/>
              </a:rPr>
            </a:br>
            <a:r>
              <a:rPr lang="en" sz="1000" u="sng">
                <a:solidFill>
                  <a:srgbClr val="CCCCCC"/>
                </a:solidFill>
                <a:latin typeface="Ubuntu Condensed"/>
                <a:ea typeface="Ubuntu Condensed"/>
                <a:cs typeface="Ubuntu Condensed"/>
                <a:sym typeface="Ubuntu Condensed"/>
                <a:hlinkClick r:id="rId14"/>
              </a:rPr>
              <a:t>http://calendar.perfplanet.com/2013/the-runtime-performance-checklist/</a:t>
            </a:r>
          </a:p>
          <a:p>
            <a:pPr indent="0" lvl="0" marL="0" marR="0" rtl="0" algn="l">
              <a:lnSpc>
                <a:spcPct val="100000"/>
              </a:lnSpc>
              <a:spcBef>
                <a:spcPts val="0"/>
              </a:spcBef>
              <a:spcAft>
                <a:spcPts val="700"/>
              </a:spcAft>
              <a:buNone/>
            </a:pPr>
            <a:r>
              <a:rPr lang="en" sz="1400">
                <a:solidFill>
                  <a:srgbClr val="FFFFFF"/>
                </a:solidFill>
                <a:latin typeface="Ubuntu Condensed"/>
                <a:ea typeface="Ubuntu Condensed"/>
                <a:cs typeface="Ubuntu Condensed"/>
                <a:sym typeface="Ubuntu Condensed"/>
              </a:rPr>
              <a:t>Jank Meter</a:t>
            </a:r>
            <a:br>
              <a:rPr lang="en" sz="1000">
                <a:solidFill>
                  <a:srgbClr val="CCCCCC"/>
                </a:solidFill>
                <a:latin typeface="Ubuntu Condensed"/>
                <a:ea typeface="Ubuntu Condensed"/>
                <a:cs typeface="Ubuntu Condensed"/>
                <a:sym typeface="Ubuntu Condensed"/>
              </a:rPr>
            </a:br>
            <a:r>
              <a:rPr lang="en" sz="1000" u="sng">
                <a:solidFill>
                  <a:srgbClr val="CCCCCC"/>
                </a:solidFill>
                <a:latin typeface="Ubuntu Condensed"/>
                <a:ea typeface="Ubuntu Condensed"/>
                <a:cs typeface="Ubuntu Condensed"/>
                <a:sym typeface="Ubuntu Condensed"/>
                <a:hlinkClick r:id="rId15"/>
              </a:rPr>
              <a:t>https://webperf.ninja/2015/jank-meter/</a:t>
            </a:r>
          </a:p>
          <a:p>
            <a:pPr indent="0" lvl="0" marL="0" marR="0" rtl="0" algn="l">
              <a:lnSpc>
                <a:spcPct val="100000"/>
              </a:lnSpc>
              <a:spcBef>
                <a:spcPts val="0"/>
              </a:spcBef>
              <a:spcAft>
                <a:spcPts val="700"/>
              </a:spcAft>
              <a:buNone/>
            </a:pPr>
            <a:r>
              <a:rPr lang="en" sz="1400">
                <a:solidFill>
                  <a:srgbClr val="FFFFFF"/>
                </a:solidFill>
                <a:latin typeface="Ubuntu Condensed"/>
                <a:ea typeface="Ubuntu Condensed"/>
                <a:cs typeface="Ubuntu Condensed"/>
                <a:sym typeface="Ubuntu Condensed"/>
              </a:rPr>
              <a:t>RAIL Performance Audit of SFGate.com</a:t>
            </a:r>
            <a:br>
              <a:rPr lang="en" sz="1000">
                <a:solidFill>
                  <a:srgbClr val="CCCCCC"/>
                </a:solidFill>
                <a:latin typeface="Ubuntu Condensed"/>
                <a:ea typeface="Ubuntu Condensed"/>
                <a:cs typeface="Ubuntu Condensed"/>
                <a:sym typeface="Ubuntu Condensed"/>
              </a:rPr>
            </a:br>
            <a:r>
              <a:rPr lang="en" sz="1000" u="sng">
                <a:solidFill>
                  <a:srgbClr val="CCCCCC"/>
                </a:solidFill>
                <a:latin typeface="Ubuntu Condensed"/>
                <a:ea typeface="Ubuntu Condensed"/>
                <a:cs typeface="Ubuntu Condensed"/>
                <a:sym typeface="Ubuntu Condensed"/>
                <a:hlinkClick r:id="rId16"/>
              </a:rPr>
              <a:t>https://docs.google.com/document/d/1K-mKOqiUiSjgZTEscBLjtjd6E67oiK8H2ztOiq5tigk</a:t>
            </a:r>
          </a:p>
          <a:p>
            <a:pPr indent="0" lvl="0" marL="0" marR="0" rtl="0" algn="l">
              <a:lnSpc>
                <a:spcPct val="100000"/>
              </a:lnSpc>
              <a:spcBef>
                <a:spcPts val="0"/>
              </a:spcBef>
              <a:spcAft>
                <a:spcPts val="700"/>
              </a:spcAft>
              <a:buNone/>
            </a:pPr>
            <a:r>
              <a:rPr lang="en" sz="1400">
                <a:solidFill>
                  <a:srgbClr val="FFFFFF"/>
                </a:solidFill>
                <a:latin typeface="Ubuntu Condensed"/>
                <a:ea typeface="Ubuntu Condensed"/>
                <a:cs typeface="Ubuntu Condensed"/>
                <a:sym typeface="Ubuntu Condensed"/>
              </a:rPr>
              <a:t>Performance: Security &amp; Privacy Considerations</a:t>
            </a:r>
            <a:br>
              <a:rPr lang="en" sz="1000">
                <a:solidFill>
                  <a:srgbClr val="CCCCCC"/>
                </a:solidFill>
                <a:latin typeface="Ubuntu Condensed"/>
                <a:ea typeface="Ubuntu Condensed"/>
                <a:cs typeface="Ubuntu Condensed"/>
                <a:sym typeface="Ubuntu Condensed"/>
              </a:rPr>
            </a:br>
            <a:r>
              <a:rPr lang="en" sz="1000" u="sng">
                <a:solidFill>
                  <a:srgbClr val="CCCCCC"/>
                </a:solidFill>
                <a:latin typeface="Ubuntu Condensed"/>
                <a:ea typeface="Ubuntu Condensed"/>
                <a:cs typeface="Ubuntu Condensed"/>
                <a:sym typeface="Ubuntu Condensed"/>
                <a:hlinkClick r:id="rId17"/>
              </a:rPr>
              <a:t>https://w3c.github.io/perf-security-privacy/</a:t>
            </a:r>
          </a:p>
          <a:p>
            <a:pPr indent="0" lvl="0" marL="0" rtl="0">
              <a:lnSpc>
                <a:spcPct val="115000"/>
              </a:lnSpc>
              <a:spcBef>
                <a:spcPts val="0"/>
              </a:spcBef>
              <a:spcAft>
                <a:spcPts val="700"/>
              </a:spcAft>
              <a:buNone/>
            </a:pPr>
            <a:r>
              <a:rPr lang="en" sz="1400">
                <a:solidFill>
                  <a:srgbClr val="FFFFFF"/>
                </a:solidFill>
                <a:latin typeface="Ubuntu Condensed"/>
                <a:ea typeface="Ubuntu Condensed"/>
                <a:cs typeface="Ubuntu Condensed"/>
                <a:sym typeface="Ubuntu Condensed"/>
              </a:rPr>
              <a:t>Motion Mark Analysis</a:t>
            </a:r>
            <a:br>
              <a:rPr lang="en" sz="1000">
                <a:solidFill>
                  <a:srgbClr val="CCCCCC"/>
                </a:solidFill>
                <a:latin typeface="Ubuntu Condensed"/>
                <a:ea typeface="Ubuntu Condensed"/>
                <a:cs typeface="Ubuntu Condensed"/>
                <a:sym typeface="Ubuntu Condensed"/>
              </a:rPr>
            </a:br>
            <a:r>
              <a:rPr lang="en" sz="1000" u="sng">
                <a:solidFill>
                  <a:srgbClr val="CCCCCC"/>
                </a:solidFill>
                <a:latin typeface="Ubuntu Condensed"/>
                <a:ea typeface="Ubuntu Condensed"/>
                <a:cs typeface="Ubuntu Condensed"/>
                <a:sym typeface="Ubuntu Condensed"/>
                <a:hlinkClick r:id="rId18"/>
              </a:rPr>
              <a:t>https://docs.google.com/document/d/1vKNGim07lvPCYL1ctiNss1BqhjfE49t6LwZkwoTkeXU/mobilebasic</a:t>
            </a:r>
          </a:p>
          <a:p>
            <a:pPr indent="0" lvl="0" marL="0" rtl="0">
              <a:lnSpc>
                <a:spcPct val="115000"/>
              </a:lnSpc>
              <a:spcBef>
                <a:spcPts val="0"/>
              </a:spcBef>
              <a:spcAft>
                <a:spcPts val="700"/>
              </a:spcAft>
              <a:buNone/>
            </a:pPr>
            <a:r>
              <a:rPr lang="en" sz="1400">
                <a:latin typeface="Ubuntu Condensed"/>
                <a:ea typeface="Ubuntu Condensed"/>
                <a:cs typeface="Ubuntu Condensed"/>
                <a:sym typeface="Ubuntu Condensed"/>
              </a:rPr>
              <a:t>Debouncing and Throttling Events</a:t>
            </a:r>
            <a:br>
              <a:rPr lang="en"/>
            </a:br>
            <a:r>
              <a:rPr lang="en" sz="1000" u="sng">
                <a:solidFill>
                  <a:srgbClr val="CCCCCC"/>
                </a:solidFill>
                <a:latin typeface="Ubuntu Condensed"/>
                <a:ea typeface="Ubuntu Condensed"/>
                <a:cs typeface="Ubuntu Condensed"/>
                <a:sym typeface="Ubuntu Condensed"/>
                <a:hlinkClick r:id="rId19"/>
              </a:rPr>
              <a:t>https://css-tricks.com/debouncing-throttling-explained-examples/</a:t>
            </a:r>
          </a:p>
          <a:p>
            <a:pPr indent="-69850" lvl="0" marL="0" rtl="0">
              <a:spcBef>
                <a:spcPts val="300"/>
              </a:spcBef>
              <a:spcAft>
                <a:spcPts val="700"/>
              </a:spcAft>
              <a:buClr>
                <a:schemeClr val="dk1"/>
              </a:buClr>
              <a:buSzPts val="1100"/>
              <a:buFont typeface="Arial"/>
              <a:buNone/>
            </a:pPr>
            <a:r>
              <a:rPr lang="en" sz="1400">
                <a:solidFill>
                  <a:srgbClr val="FFFFFF"/>
                </a:solidFill>
                <a:latin typeface="Ubuntu Condensed"/>
                <a:ea typeface="Ubuntu Condensed"/>
                <a:cs typeface="Ubuntu Condensed"/>
                <a:sym typeface="Ubuntu Condensed"/>
              </a:rPr>
              <a:t>Code Examples from this talk</a:t>
            </a:r>
            <a:br>
              <a:rPr lang="en" sz="1000">
                <a:solidFill>
                  <a:srgbClr val="CCCCCC"/>
                </a:solidFill>
                <a:latin typeface="Ubuntu Condensed"/>
                <a:ea typeface="Ubuntu Condensed"/>
                <a:cs typeface="Ubuntu Condensed"/>
                <a:sym typeface="Ubuntu Condensed"/>
              </a:rPr>
            </a:br>
            <a:r>
              <a:rPr lang="en" sz="1000" u="sng">
                <a:solidFill>
                  <a:srgbClr val="CCCCCC"/>
                </a:solidFill>
                <a:latin typeface="Ubuntu Condensed"/>
                <a:ea typeface="Ubuntu Condensed"/>
                <a:cs typeface="Ubuntu Condensed"/>
                <a:sym typeface="Ubuntu Condensed"/>
                <a:hlinkClick r:id="rId20"/>
              </a:rPr>
              <a:t>https://github.com/SOASTA/measuring-continuity</a:t>
            </a: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4" name="Shape 454"/>
        <p:cNvGrpSpPr/>
        <p:nvPr/>
      </p:nvGrpSpPr>
      <p:grpSpPr>
        <a:xfrm>
          <a:off x="0" y="0"/>
          <a:ext cx="0" cy="0"/>
          <a:chOff x="0" y="0"/>
          <a:chExt cx="0" cy="0"/>
        </a:xfrm>
      </p:grpSpPr>
      <p:sp>
        <p:nvSpPr>
          <p:cNvPr id="455" name="Shape 455"/>
          <p:cNvSpPr txBox="1"/>
          <p:nvPr>
            <p:ph type="title"/>
          </p:nvPr>
        </p:nvSpPr>
        <p:spPr>
          <a:xfrm>
            <a:off x="892969" y="1701105"/>
            <a:ext cx="7358063" cy="1741289"/>
          </a:xfrm>
          <a:prstGeom prst="rect">
            <a:avLst/>
          </a:prstGeom>
          <a:noFill/>
          <a:ln>
            <a:noFill/>
          </a:ln>
        </p:spPr>
        <p:txBody>
          <a:bodyPr anchorCtr="0" anchor="ctr" bIns="32750" lIns="32750" rIns="32750" wrap="square" tIns="32750">
            <a:noAutofit/>
          </a:bodyPr>
          <a:lstStyle/>
          <a:p>
            <a:pPr indent="0" lvl="0" marL="0" marR="0" rtl="0" algn="ctr">
              <a:lnSpc>
                <a:spcPct val="100000"/>
              </a:lnSpc>
              <a:spcBef>
                <a:spcPts val="0"/>
              </a:spcBef>
              <a:spcAft>
                <a:spcPts val="0"/>
              </a:spcAft>
              <a:buClr>
                <a:srgbClr val="55D7FF"/>
              </a:buClr>
              <a:buFont typeface="Arial"/>
              <a:buNone/>
            </a:pPr>
            <a:r>
              <a:rPr b="0" i="0" lang="en" sz="5200" u="none" cap="none" strike="noStrike">
                <a:solidFill>
                  <a:srgbClr val="55D7FF"/>
                </a:solidFill>
                <a:latin typeface="Arial"/>
                <a:ea typeface="Arial"/>
                <a:cs typeface="Arial"/>
                <a:sym typeface="Arial"/>
              </a:rPr>
              <a:t>Thank You</a:t>
            </a: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9" name="Shape 459"/>
        <p:cNvGrpSpPr/>
        <p:nvPr/>
      </p:nvGrpSpPr>
      <p:grpSpPr>
        <a:xfrm>
          <a:off x="0" y="0"/>
          <a:ext cx="0" cy="0"/>
          <a:chOff x="0" y="0"/>
          <a:chExt cx="0" cy="0"/>
        </a:xfrm>
      </p:grpSpPr>
      <p:sp>
        <p:nvSpPr>
          <p:cNvPr id="460" name="Shape 460"/>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t>Photo Credits</a:t>
            </a:r>
          </a:p>
        </p:txBody>
      </p:sp>
      <p:sp>
        <p:nvSpPr>
          <p:cNvPr id="461" name="Shape 461"/>
          <p:cNvSpPr txBox="1"/>
          <p:nvPr>
            <p:ph idx="1" type="body"/>
          </p:nvPr>
        </p:nvSpPr>
        <p:spPr>
          <a:xfrm>
            <a:off x="669727" y="558253"/>
            <a:ext cx="7804500" cy="43605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1500"/>
              </a:spcAft>
              <a:buNone/>
            </a:pPr>
            <a:r>
              <a:rPr lang="en" sz="1800">
                <a:latin typeface="Ubuntu"/>
                <a:ea typeface="Ubuntu"/>
                <a:cs typeface="Ubuntu"/>
                <a:sym typeface="Ubuntu"/>
              </a:rPr>
              <a:t>Rum on Ice </a:t>
            </a:r>
            <a:r>
              <a:rPr i="1" lang="en" sz="1800">
                <a:latin typeface="Libre Baskerville"/>
                <a:ea typeface="Libre Baskerville"/>
                <a:cs typeface="Libre Baskerville"/>
                <a:sym typeface="Libre Baskerville"/>
              </a:rPr>
              <a:t>by</a:t>
            </a:r>
            <a:r>
              <a:rPr lang="en" sz="1800">
                <a:latin typeface="Ubuntu"/>
                <a:ea typeface="Ubuntu"/>
                <a:cs typeface="Ubuntu"/>
                <a:sym typeface="Ubuntu"/>
              </a:rPr>
              <a:t> wiserbailey</a:t>
            </a:r>
            <a:br>
              <a:rPr lang="en" sz="1800">
                <a:latin typeface="Ubuntu"/>
                <a:ea typeface="Ubuntu"/>
                <a:cs typeface="Ubuntu"/>
                <a:sym typeface="Ubuntu"/>
              </a:rPr>
            </a:br>
            <a:r>
              <a:rPr lang="en" sz="1200" u="sng">
                <a:solidFill>
                  <a:srgbClr val="CCCCCC"/>
                </a:solidFill>
                <a:latin typeface="Ubuntu"/>
                <a:ea typeface="Ubuntu"/>
                <a:cs typeface="Ubuntu"/>
                <a:sym typeface="Ubuntu"/>
                <a:hlinkClick r:id="rId3"/>
              </a:rPr>
              <a:t>https://www.flickr.com/photos/25084516@N03/4317148060/</a:t>
            </a:r>
          </a:p>
          <a:p>
            <a:pPr indent="0" lvl="0" marL="0" marR="0" rtl="0" algn="l">
              <a:lnSpc>
                <a:spcPct val="100000"/>
              </a:lnSpc>
              <a:spcBef>
                <a:spcPts val="0"/>
              </a:spcBef>
              <a:spcAft>
                <a:spcPts val="1500"/>
              </a:spcAft>
              <a:buNone/>
            </a:pPr>
            <a:r>
              <a:rPr lang="en" sz="1800">
                <a:solidFill>
                  <a:srgbClr val="FFFFFF"/>
                </a:solidFill>
                <a:latin typeface="Ubuntu"/>
                <a:ea typeface="Ubuntu"/>
                <a:cs typeface="Ubuntu"/>
                <a:sym typeface="Ubuntu"/>
              </a:rPr>
              <a:t>Angel Delight </a:t>
            </a:r>
            <a:r>
              <a:rPr i="1" lang="en" sz="1800">
                <a:solidFill>
                  <a:srgbClr val="FFFFFF"/>
                </a:solidFill>
                <a:latin typeface="Libre Baskerville"/>
                <a:ea typeface="Libre Baskerville"/>
                <a:cs typeface="Libre Baskerville"/>
                <a:sym typeface="Libre Baskerville"/>
              </a:rPr>
              <a:t>by</a:t>
            </a:r>
            <a:r>
              <a:rPr lang="en" sz="1800">
                <a:solidFill>
                  <a:srgbClr val="FFFFFF"/>
                </a:solidFill>
                <a:latin typeface="Ubuntu"/>
                <a:ea typeface="Ubuntu"/>
                <a:cs typeface="Ubuntu"/>
                <a:sym typeface="Ubuntu"/>
              </a:rPr>
              <a:t> Auntie P</a:t>
            </a:r>
            <a:br>
              <a:rPr lang="en" sz="1800">
                <a:solidFill>
                  <a:srgbClr val="FFFFFF"/>
                </a:solidFill>
                <a:latin typeface="Ubuntu"/>
                <a:ea typeface="Ubuntu"/>
                <a:cs typeface="Ubuntu"/>
                <a:sym typeface="Ubuntu"/>
              </a:rPr>
            </a:br>
            <a:r>
              <a:rPr lang="en" sz="1200" u="sng">
                <a:solidFill>
                  <a:srgbClr val="CCCCCC"/>
                </a:solidFill>
                <a:latin typeface="Ubuntu"/>
                <a:ea typeface="Ubuntu"/>
                <a:cs typeface="Ubuntu"/>
                <a:sym typeface="Ubuntu"/>
                <a:hlinkClick r:id="rId4"/>
              </a:rPr>
              <a:t>https://www.flickr.com/photos/auntiep/360764980/</a:t>
            </a:r>
          </a:p>
          <a:p>
            <a:pPr indent="0" lvl="0" marL="0" marR="0" rtl="0" algn="l">
              <a:lnSpc>
                <a:spcPct val="100000"/>
              </a:lnSpc>
              <a:spcBef>
                <a:spcPts val="0"/>
              </a:spcBef>
              <a:spcAft>
                <a:spcPts val="1500"/>
              </a:spcAft>
              <a:buNone/>
            </a:pPr>
            <a:r>
              <a:rPr lang="en" sz="1800">
                <a:solidFill>
                  <a:srgbClr val="FFFFFF"/>
                </a:solidFill>
                <a:latin typeface="Ubuntu"/>
                <a:ea typeface="Ubuntu"/>
                <a:cs typeface="Ubuntu"/>
                <a:sym typeface="Ubuntu"/>
              </a:rPr>
              <a:t>Frustrated </a:t>
            </a:r>
            <a:r>
              <a:rPr i="1" lang="en" sz="1800">
                <a:solidFill>
                  <a:srgbClr val="FFFFFF"/>
                </a:solidFill>
                <a:latin typeface="Libre Baskerville"/>
                <a:ea typeface="Libre Baskerville"/>
                <a:cs typeface="Libre Baskerville"/>
                <a:sym typeface="Libre Baskerville"/>
              </a:rPr>
              <a:t>by</a:t>
            </a:r>
            <a:r>
              <a:rPr lang="en" sz="1800">
                <a:solidFill>
                  <a:srgbClr val="FFFFFF"/>
                </a:solidFill>
                <a:latin typeface="Ubuntu"/>
                <a:ea typeface="Ubuntu"/>
                <a:cs typeface="Ubuntu"/>
                <a:sym typeface="Ubuntu"/>
              </a:rPr>
              <a:t> Kevin Lawver</a:t>
            </a:r>
            <a:br>
              <a:rPr lang="en" sz="1800">
                <a:solidFill>
                  <a:srgbClr val="FFFFFF"/>
                </a:solidFill>
                <a:latin typeface="Ubuntu"/>
                <a:ea typeface="Ubuntu"/>
                <a:cs typeface="Ubuntu"/>
                <a:sym typeface="Ubuntu"/>
              </a:rPr>
            </a:br>
            <a:r>
              <a:rPr lang="en" sz="1200" u="sng">
                <a:solidFill>
                  <a:srgbClr val="CCCCCC"/>
                </a:solidFill>
                <a:latin typeface="Ubuntu"/>
                <a:ea typeface="Ubuntu"/>
                <a:cs typeface="Ubuntu"/>
                <a:sym typeface="Ubuntu"/>
                <a:hlinkClick r:id="rId5"/>
              </a:rPr>
              <a:t>https://www.flickr.com/photos/kplawver/1903240219/</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pic>
        <p:nvPicPr>
          <p:cNvPr id="149" name="Shape 149"/>
          <p:cNvPicPr preferRelativeResize="0"/>
          <p:nvPr/>
        </p:nvPicPr>
        <p:blipFill>
          <a:blip r:embed="rId3">
            <a:alphaModFix/>
          </a:blip>
          <a:stretch>
            <a:fillRect/>
          </a:stretch>
        </p:blipFill>
        <p:spPr>
          <a:xfrm>
            <a:off x="369353" y="0"/>
            <a:ext cx="3380445" cy="5143501"/>
          </a:xfrm>
          <a:prstGeom prst="rect">
            <a:avLst/>
          </a:prstGeom>
          <a:noFill/>
          <a:ln>
            <a:noFill/>
          </a:ln>
        </p:spPr>
      </p:pic>
      <p:pic>
        <p:nvPicPr>
          <p:cNvPr id="150" name="Shape 150"/>
          <p:cNvPicPr preferRelativeResize="0"/>
          <p:nvPr/>
        </p:nvPicPr>
        <p:blipFill rotWithShape="1">
          <a:blip r:embed="rId4">
            <a:alphaModFix/>
          </a:blip>
          <a:srcRect b="0" l="24157" r="25408" t="0"/>
          <a:stretch/>
        </p:blipFill>
        <p:spPr>
          <a:xfrm>
            <a:off x="5275625" y="0"/>
            <a:ext cx="3458626" cy="5143500"/>
          </a:xfrm>
          <a:prstGeom prst="rect">
            <a:avLst/>
          </a:prstGeom>
          <a:noFill/>
          <a:ln>
            <a:noFill/>
          </a:ln>
        </p:spPr>
      </p:pic>
      <p:sp>
        <p:nvSpPr>
          <p:cNvPr id="151" name="Shape 151"/>
          <p:cNvSpPr txBox="1"/>
          <p:nvPr/>
        </p:nvSpPr>
        <p:spPr>
          <a:xfrm>
            <a:off x="314025" y="0"/>
            <a:ext cx="3491100" cy="916500"/>
          </a:xfrm>
          <a:prstGeom prst="rect">
            <a:avLst/>
          </a:prstGeom>
          <a:noFill/>
          <a:ln>
            <a:noFill/>
          </a:ln>
        </p:spPr>
        <p:txBody>
          <a:bodyPr anchorCtr="0" anchor="t" bIns="91425" lIns="91425" rIns="91425" wrap="square" tIns="91425">
            <a:noAutofit/>
          </a:bodyPr>
          <a:lstStyle/>
          <a:p>
            <a:pPr indent="0" lvl="0" marL="0">
              <a:spcBef>
                <a:spcPts val="0"/>
              </a:spcBef>
              <a:buNone/>
            </a:pPr>
            <a:r>
              <a:rPr lang="en" sz="4800">
                <a:solidFill>
                  <a:srgbClr val="EA9999"/>
                </a:solidFill>
                <a:latin typeface="Sacramento"/>
                <a:ea typeface="Sacramento"/>
                <a:cs typeface="Sacramento"/>
                <a:sym typeface="Sacramento"/>
              </a:rPr>
              <a:t>Delight</a:t>
            </a:r>
          </a:p>
        </p:txBody>
      </p:sp>
      <p:sp>
        <p:nvSpPr>
          <p:cNvPr id="152" name="Shape 152"/>
          <p:cNvSpPr txBox="1"/>
          <p:nvPr/>
        </p:nvSpPr>
        <p:spPr>
          <a:xfrm>
            <a:off x="3813563" y="2237550"/>
            <a:ext cx="1398300" cy="668400"/>
          </a:xfrm>
          <a:prstGeom prst="rect">
            <a:avLst/>
          </a:prstGeom>
          <a:noFill/>
          <a:ln>
            <a:noFill/>
          </a:ln>
        </p:spPr>
        <p:txBody>
          <a:bodyPr anchorCtr="0" anchor="t" bIns="91425" lIns="91425" rIns="91425" wrap="square" tIns="91425">
            <a:noAutofit/>
          </a:bodyPr>
          <a:lstStyle/>
          <a:p>
            <a:pPr indent="0" lvl="0" marL="0" algn="ctr">
              <a:spcBef>
                <a:spcPts val="0"/>
              </a:spcBef>
              <a:buNone/>
            </a:pPr>
            <a:r>
              <a:rPr lang="en" sz="3000">
                <a:solidFill>
                  <a:srgbClr val="FFFFFF"/>
                </a:solidFill>
                <a:latin typeface="Impact"/>
                <a:ea typeface="Impact"/>
                <a:cs typeface="Impact"/>
                <a:sym typeface="Impact"/>
              </a:rPr>
              <a:t>Or</a:t>
            </a:r>
          </a:p>
        </p:txBody>
      </p:sp>
      <p:sp>
        <p:nvSpPr>
          <p:cNvPr id="153" name="Shape 153"/>
          <p:cNvSpPr txBox="1"/>
          <p:nvPr/>
        </p:nvSpPr>
        <p:spPr>
          <a:xfrm>
            <a:off x="5259388" y="4174475"/>
            <a:ext cx="3491100" cy="916500"/>
          </a:xfrm>
          <a:prstGeom prst="rect">
            <a:avLst/>
          </a:prstGeom>
          <a:noFill/>
          <a:ln>
            <a:noFill/>
          </a:ln>
        </p:spPr>
        <p:txBody>
          <a:bodyPr anchorCtr="0" anchor="t" bIns="91425" lIns="91425" rIns="91425" wrap="square" tIns="91425">
            <a:noAutofit/>
          </a:bodyPr>
          <a:lstStyle/>
          <a:p>
            <a:pPr indent="0" lvl="0" marL="0" rtl="0" algn="r">
              <a:spcBef>
                <a:spcPts val="0"/>
              </a:spcBef>
              <a:buNone/>
            </a:pPr>
            <a:r>
              <a:rPr lang="en" sz="4800">
                <a:solidFill>
                  <a:srgbClr val="F6B26B"/>
                </a:solidFill>
                <a:latin typeface="Josefin Slab"/>
                <a:ea typeface="Josefin Slab"/>
                <a:cs typeface="Josefin Slab"/>
                <a:sym typeface="Josefin Slab"/>
              </a:rPr>
              <a:t>Frustrate</a:t>
            </a: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5" name="Shape 465"/>
        <p:cNvGrpSpPr/>
        <p:nvPr/>
      </p:nvGrpSpPr>
      <p:grpSpPr>
        <a:xfrm>
          <a:off x="0" y="0"/>
          <a:ext cx="0" cy="0"/>
          <a:chOff x="0" y="0"/>
          <a:chExt cx="0" cy="0"/>
        </a:xfrm>
      </p:grpSpPr>
      <p:pic>
        <p:nvPicPr>
          <p:cNvPr id="466" name="Shape 466"/>
          <p:cNvPicPr preferRelativeResize="0"/>
          <p:nvPr/>
        </p:nvPicPr>
        <p:blipFill>
          <a:blip r:embed="rId3">
            <a:alphaModFix/>
          </a:blip>
          <a:stretch>
            <a:fillRect/>
          </a:stretch>
        </p:blipFill>
        <p:spPr>
          <a:xfrm>
            <a:off x="0" y="0"/>
            <a:ext cx="3139450" cy="3392525"/>
          </a:xfrm>
          <a:prstGeom prst="rect">
            <a:avLst/>
          </a:prstGeom>
          <a:noFill/>
          <a:ln>
            <a:noFill/>
          </a:ln>
        </p:spPr>
      </p:pic>
      <p:pic>
        <p:nvPicPr>
          <p:cNvPr id="467" name="Shape 467"/>
          <p:cNvPicPr preferRelativeResize="0"/>
          <p:nvPr/>
        </p:nvPicPr>
        <p:blipFill>
          <a:blip r:embed="rId4">
            <a:alphaModFix/>
          </a:blip>
          <a:stretch>
            <a:fillRect/>
          </a:stretch>
        </p:blipFill>
        <p:spPr>
          <a:xfrm>
            <a:off x="5751475" y="0"/>
            <a:ext cx="3392525" cy="3392525"/>
          </a:xfrm>
          <a:prstGeom prst="rect">
            <a:avLst/>
          </a:prstGeom>
          <a:noFill/>
          <a:ln>
            <a:noFill/>
          </a:ln>
        </p:spPr>
      </p:pic>
      <p:sp>
        <p:nvSpPr>
          <p:cNvPr id="468" name="Shape 468"/>
          <p:cNvSpPr txBox="1"/>
          <p:nvPr/>
        </p:nvSpPr>
        <p:spPr>
          <a:xfrm>
            <a:off x="118550" y="3529325"/>
            <a:ext cx="2115900" cy="684000"/>
          </a:xfrm>
          <a:prstGeom prst="rect">
            <a:avLst/>
          </a:prstGeom>
          <a:noFill/>
          <a:ln>
            <a:noFill/>
          </a:ln>
        </p:spPr>
        <p:txBody>
          <a:bodyPr anchorCtr="0" anchor="t" bIns="91425" lIns="91425" rIns="91425" wrap="square" tIns="91425">
            <a:noAutofit/>
          </a:bodyPr>
          <a:lstStyle/>
          <a:p>
            <a:pPr indent="0" lvl="0" marL="0" rtl="0">
              <a:spcBef>
                <a:spcPts val="0"/>
              </a:spcBef>
              <a:buNone/>
            </a:pPr>
            <a:r>
              <a:rPr lang="en">
                <a:solidFill>
                  <a:srgbClr val="FFFFFF"/>
                </a:solidFill>
                <a:latin typeface="Trebuchet MS"/>
                <a:ea typeface="Trebuchet MS"/>
                <a:cs typeface="Trebuchet MS"/>
                <a:sym typeface="Trebuchet MS"/>
              </a:rPr>
              <a:t>Philip Tellis</a:t>
            </a:r>
          </a:p>
          <a:p>
            <a:pPr indent="0" lvl="0" marL="0" rtl="0">
              <a:spcBef>
                <a:spcPts val="0"/>
              </a:spcBef>
              <a:buNone/>
            </a:pPr>
            <a:r>
              <a:rPr lang="en">
                <a:solidFill>
                  <a:srgbClr val="FFFFFF"/>
                </a:solidFill>
                <a:latin typeface="Trebuchet MS"/>
                <a:ea typeface="Trebuchet MS"/>
                <a:cs typeface="Trebuchet MS"/>
                <a:sym typeface="Trebuchet MS"/>
              </a:rPr>
              <a:t>@bluesmoon</a:t>
            </a:r>
          </a:p>
        </p:txBody>
      </p:sp>
      <p:sp>
        <p:nvSpPr>
          <p:cNvPr id="469" name="Shape 469"/>
          <p:cNvSpPr txBox="1"/>
          <p:nvPr/>
        </p:nvSpPr>
        <p:spPr>
          <a:xfrm>
            <a:off x="6873625" y="3529325"/>
            <a:ext cx="2115900" cy="684000"/>
          </a:xfrm>
          <a:prstGeom prst="rect">
            <a:avLst/>
          </a:prstGeom>
          <a:noFill/>
          <a:ln>
            <a:noFill/>
          </a:ln>
        </p:spPr>
        <p:txBody>
          <a:bodyPr anchorCtr="0" anchor="t" bIns="91425" lIns="91425" rIns="91425" wrap="square" tIns="91425">
            <a:noAutofit/>
          </a:bodyPr>
          <a:lstStyle/>
          <a:p>
            <a:pPr indent="0" lvl="0" marL="0" rtl="0" algn="r">
              <a:spcBef>
                <a:spcPts val="0"/>
              </a:spcBef>
              <a:buNone/>
            </a:pPr>
            <a:r>
              <a:rPr lang="en">
                <a:solidFill>
                  <a:srgbClr val="FFFFFF"/>
                </a:solidFill>
                <a:latin typeface="Trebuchet MS"/>
                <a:ea typeface="Trebuchet MS"/>
                <a:cs typeface="Trebuchet MS"/>
                <a:sym typeface="Trebuchet MS"/>
              </a:rPr>
              <a:t>Nic Jansma</a:t>
            </a:r>
          </a:p>
          <a:p>
            <a:pPr indent="0" lvl="0" marL="0" rtl="0" algn="r">
              <a:spcBef>
                <a:spcPts val="0"/>
              </a:spcBef>
              <a:buNone/>
            </a:pPr>
            <a:r>
              <a:rPr lang="en">
                <a:solidFill>
                  <a:srgbClr val="FFFFFF"/>
                </a:solidFill>
                <a:latin typeface="Trebuchet MS"/>
                <a:ea typeface="Trebuchet MS"/>
                <a:cs typeface="Trebuchet MS"/>
                <a:sym typeface="Trebuchet MS"/>
              </a:rPr>
              <a:t>@nicj</a:t>
            </a:r>
          </a:p>
        </p:txBody>
      </p:sp>
      <p:sp>
        <p:nvSpPr>
          <p:cNvPr id="470" name="Shape 470"/>
          <p:cNvSpPr txBox="1"/>
          <p:nvPr/>
        </p:nvSpPr>
        <p:spPr>
          <a:xfrm>
            <a:off x="3529200" y="3939725"/>
            <a:ext cx="5614800" cy="829800"/>
          </a:xfrm>
          <a:prstGeom prst="rect">
            <a:avLst/>
          </a:prstGeom>
          <a:noFill/>
          <a:ln>
            <a:noFill/>
          </a:ln>
        </p:spPr>
        <p:txBody>
          <a:bodyPr anchorCtr="0" anchor="t" bIns="91425" lIns="91425" rIns="91425" wrap="square" tIns="91425">
            <a:noAutofit/>
          </a:bodyPr>
          <a:lstStyle/>
          <a:p>
            <a:pPr indent="0" lvl="0" marL="0" rtl="0">
              <a:spcBef>
                <a:spcPts val="0"/>
              </a:spcBef>
              <a:buNone/>
            </a:pPr>
            <a:r>
              <a:rPr lang="en" sz="1200" u="sng">
                <a:solidFill>
                  <a:srgbClr val="FFFFFF"/>
                </a:solidFill>
                <a:latin typeface="Trebuchet MS"/>
                <a:ea typeface="Trebuchet MS"/>
                <a:cs typeface="Trebuchet MS"/>
                <a:sym typeface="Trebuchet MS"/>
                <a:hlinkClick r:id="rId5"/>
              </a:rPr>
              <a:t>https://github.com/SOASTA/boomerang</a:t>
            </a:r>
          </a:p>
          <a:p>
            <a:pPr indent="0" lvl="0" marL="0" rtl="0">
              <a:spcBef>
                <a:spcPts val="0"/>
              </a:spcBef>
              <a:buNone/>
            </a:pPr>
            <a:r>
              <a:t/>
            </a:r>
            <a:endParaRPr sz="1200">
              <a:solidFill>
                <a:srgbClr val="FFFFFF"/>
              </a:solidFill>
              <a:latin typeface="Trebuchet MS"/>
              <a:ea typeface="Trebuchet MS"/>
              <a:cs typeface="Trebuchet MS"/>
              <a:sym typeface="Trebuchet MS"/>
            </a:endParaRPr>
          </a:p>
          <a:p>
            <a:pPr indent="0" lvl="0" marL="0" rtl="0">
              <a:spcBef>
                <a:spcPts val="0"/>
              </a:spcBef>
              <a:buNone/>
            </a:pPr>
            <a:r>
              <a:rPr lang="en" sz="1200" u="sng">
                <a:solidFill>
                  <a:srgbClr val="FFFFFF"/>
                </a:solidFill>
                <a:latin typeface="Trebuchet MS"/>
                <a:ea typeface="Trebuchet MS"/>
                <a:cs typeface="Trebuchet MS"/>
                <a:sym typeface="Trebuchet MS"/>
                <a:hlinkClick r:id="rId6"/>
              </a:rPr>
              <a:t>http://www.soasta.com/mpulse</a:t>
            </a:r>
          </a:p>
          <a:p>
            <a:pPr indent="0" lvl="0" marL="0" rtl="0">
              <a:spcBef>
                <a:spcPts val="0"/>
              </a:spcBef>
              <a:buNone/>
            </a:pPr>
            <a:r>
              <a:t/>
            </a:r>
            <a:endParaRPr sz="1200">
              <a:solidFill>
                <a:srgbClr val="FFFFFF"/>
              </a:solidFill>
              <a:latin typeface="Trebuchet MS"/>
              <a:ea typeface="Trebuchet MS"/>
              <a:cs typeface="Trebuchet MS"/>
              <a:sym typeface="Trebuchet MS"/>
            </a:endParaRPr>
          </a:p>
          <a:p>
            <a:pPr indent="0" lvl="0" marL="0" rtl="0">
              <a:spcBef>
                <a:spcPts val="0"/>
              </a:spcBef>
              <a:buNone/>
            </a:pPr>
            <a:r>
              <a:rPr lang="en" sz="1200" u="sng">
                <a:solidFill>
                  <a:srgbClr val="FFFFFF"/>
                </a:solidFill>
                <a:latin typeface="Trebuchet MS"/>
                <a:ea typeface="Trebuchet MS"/>
                <a:cs typeface="Trebuchet MS"/>
                <a:sym typeface="Trebuchet MS"/>
                <a:hlinkClick r:id="rId7"/>
              </a:rPr>
              <a:t>https://github.com/SOASTA/measuring-continuity</a:t>
            </a:r>
          </a:p>
        </p:txBody>
      </p:sp>
      <p:pic>
        <p:nvPicPr>
          <p:cNvPr id="471" name="Shape 471"/>
          <p:cNvPicPr preferRelativeResize="0"/>
          <p:nvPr/>
        </p:nvPicPr>
        <p:blipFill>
          <a:blip r:embed="rId8">
            <a:alphaModFix/>
          </a:blip>
          <a:stretch>
            <a:fillRect/>
          </a:stretch>
        </p:blipFill>
        <p:spPr>
          <a:xfrm>
            <a:off x="118538" y="4641113"/>
            <a:ext cx="2562225" cy="4476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Shape 158"/>
          <p:cNvSpPr/>
          <p:nvPr/>
        </p:nvSpPr>
        <p:spPr>
          <a:xfrm>
            <a:off x="3406500" y="1714500"/>
            <a:ext cx="2331000" cy="1714500"/>
          </a:xfrm>
          <a:prstGeom prst="flowChartDelay">
            <a:avLst/>
          </a:prstGeom>
          <a:noFill/>
          <a:ln cap="flat" cmpd="sng" w="28575">
            <a:solidFill>
              <a:srgbClr val="EFEFEF"/>
            </a:solidFill>
            <a:prstDash val="solid"/>
            <a:round/>
            <a:headEnd len="med" w="med" type="none"/>
            <a:tailEnd len="med" w="med" type="none"/>
          </a:ln>
        </p:spPr>
        <p:txBody>
          <a:bodyPr anchorCtr="0" anchor="ctr" bIns="91425" lIns="91425" rIns="91425" wrap="square" tIns="91425">
            <a:noAutofit/>
          </a:bodyPr>
          <a:lstStyle/>
          <a:p>
            <a:pPr indent="0" lvl="0" marL="0" algn="ctr">
              <a:spcBef>
                <a:spcPts val="0"/>
              </a:spcBef>
              <a:buNone/>
            </a:pPr>
            <a:r>
              <a:rPr lang="en" sz="1800">
                <a:solidFill>
                  <a:srgbClr val="FFFFFF"/>
                </a:solidFill>
                <a:latin typeface="Syncopate"/>
                <a:ea typeface="Syncopate"/>
                <a:cs typeface="Syncopate"/>
                <a:sym typeface="Syncopate"/>
              </a:rPr>
              <a:t>Experience</a:t>
            </a:r>
          </a:p>
        </p:txBody>
      </p:sp>
      <p:cxnSp>
        <p:nvCxnSpPr>
          <p:cNvPr id="159" name="Shape 159"/>
          <p:cNvCxnSpPr>
            <a:stCxn id="160" idx="2"/>
          </p:cNvCxnSpPr>
          <p:nvPr/>
        </p:nvCxnSpPr>
        <p:spPr>
          <a:xfrm flipH="1" rot="-5400000">
            <a:off x="2031750" y="727650"/>
            <a:ext cx="860700" cy="1915500"/>
          </a:xfrm>
          <a:prstGeom prst="bentConnector2">
            <a:avLst/>
          </a:prstGeom>
          <a:noFill/>
          <a:ln cap="flat" cmpd="sng" w="19050">
            <a:solidFill>
              <a:srgbClr val="EFEFEF"/>
            </a:solidFill>
            <a:prstDash val="solid"/>
            <a:round/>
            <a:headEnd len="lg" w="lg" type="none"/>
            <a:tailEnd len="lg" w="lg" type="none"/>
          </a:ln>
        </p:spPr>
      </p:cxnSp>
      <p:cxnSp>
        <p:nvCxnSpPr>
          <p:cNvPr id="161" name="Shape 161"/>
          <p:cNvCxnSpPr>
            <a:stCxn id="162" idx="0"/>
          </p:cNvCxnSpPr>
          <p:nvPr/>
        </p:nvCxnSpPr>
        <p:spPr>
          <a:xfrm rot="-5400000">
            <a:off x="1974000" y="2494150"/>
            <a:ext cx="976200" cy="1915500"/>
          </a:xfrm>
          <a:prstGeom prst="bentConnector2">
            <a:avLst/>
          </a:prstGeom>
          <a:noFill/>
          <a:ln cap="flat" cmpd="sng" w="19050">
            <a:solidFill>
              <a:srgbClr val="EFEFEF"/>
            </a:solidFill>
            <a:prstDash val="solid"/>
            <a:round/>
            <a:headEnd len="lg" w="lg" type="none"/>
            <a:tailEnd len="lg" w="lg" type="none"/>
          </a:ln>
        </p:spPr>
      </p:cxnSp>
      <p:cxnSp>
        <p:nvCxnSpPr>
          <p:cNvPr id="163" name="Shape 163"/>
          <p:cNvCxnSpPr>
            <a:stCxn id="164" idx="3"/>
            <a:endCxn id="158" idx="1"/>
          </p:cNvCxnSpPr>
          <p:nvPr/>
        </p:nvCxnSpPr>
        <p:spPr>
          <a:xfrm>
            <a:off x="1705500" y="2571750"/>
            <a:ext cx="1701000" cy="0"/>
          </a:xfrm>
          <a:prstGeom prst="straightConnector1">
            <a:avLst/>
          </a:prstGeom>
          <a:noFill/>
          <a:ln cap="flat" cmpd="sng" w="19050">
            <a:solidFill>
              <a:srgbClr val="EFEFEF"/>
            </a:solidFill>
            <a:prstDash val="solid"/>
            <a:round/>
            <a:headEnd len="lg" w="lg" type="none"/>
            <a:tailEnd len="lg" w="lg" type="none"/>
          </a:ln>
        </p:spPr>
      </p:cxnSp>
      <p:sp>
        <p:nvSpPr>
          <p:cNvPr id="160" name="Shape 160"/>
          <p:cNvSpPr txBox="1"/>
          <p:nvPr/>
        </p:nvSpPr>
        <p:spPr>
          <a:xfrm>
            <a:off x="655800" y="840450"/>
            <a:ext cx="1697100" cy="414600"/>
          </a:xfrm>
          <a:prstGeom prst="rect">
            <a:avLst/>
          </a:prstGeom>
          <a:noFill/>
          <a:ln>
            <a:noFill/>
          </a:ln>
        </p:spPr>
        <p:txBody>
          <a:bodyPr anchorCtr="0" anchor="t" bIns="91425" lIns="91425" rIns="91425" wrap="square" tIns="91425">
            <a:noAutofit/>
          </a:bodyPr>
          <a:lstStyle/>
          <a:p>
            <a:pPr indent="0" lvl="0" marL="0">
              <a:spcBef>
                <a:spcPts val="0"/>
              </a:spcBef>
              <a:buNone/>
            </a:pPr>
            <a:r>
              <a:rPr lang="en">
                <a:solidFill>
                  <a:srgbClr val="FFFFFF"/>
                </a:solidFill>
                <a:latin typeface="Ubuntu Condensed"/>
                <a:ea typeface="Ubuntu Condensed"/>
                <a:cs typeface="Ubuntu Condensed"/>
                <a:sym typeface="Ubuntu Condensed"/>
              </a:rPr>
              <a:t>Responsiveness</a:t>
            </a:r>
          </a:p>
        </p:txBody>
      </p:sp>
      <p:sp>
        <p:nvSpPr>
          <p:cNvPr id="162" name="Shape 162"/>
          <p:cNvSpPr txBox="1"/>
          <p:nvPr/>
        </p:nvSpPr>
        <p:spPr>
          <a:xfrm>
            <a:off x="655800" y="3940000"/>
            <a:ext cx="1697100" cy="587100"/>
          </a:xfrm>
          <a:prstGeom prst="rect">
            <a:avLst/>
          </a:prstGeom>
          <a:noFill/>
          <a:ln>
            <a:noFill/>
          </a:ln>
        </p:spPr>
        <p:txBody>
          <a:bodyPr anchorCtr="0" anchor="t" bIns="91425" lIns="91425" rIns="91425" wrap="square" tIns="91425">
            <a:noAutofit/>
          </a:bodyPr>
          <a:lstStyle/>
          <a:p>
            <a:pPr indent="0" lvl="0" marL="0" rtl="0">
              <a:spcBef>
                <a:spcPts val="0"/>
              </a:spcBef>
              <a:buNone/>
            </a:pPr>
            <a:r>
              <a:rPr lang="en">
                <a:solidFill>
                  <a:srgbClr val="FFFFFF"/>
                </a:solidFill>
                <a:latin typeface="Ubuntu Condensed"/>
                <a:ea typeface="Ubuntu Condensed"/>
                <a:cs typeface="Ubuntu Condensed"/>
                <a:sym typeface="Ubuntu Condensed"/>
              </a:rPr>
              <a:t>Cognitive Dissonance/Resonance</a:t>
            </a:r>
          </a:p>
        </p:txBody>
      </p:sp>
      <p:sp>
        <p:nvSpPr>
          <p:cNvPr id="164" name="Shape 164"/>
          <p:cNvSpPr txBox="1"/>
          <p:nvPr/>
        </p:nvSpPr>
        <p:spPr>
          <a:xfrm>
            <a:off x="655800" y="2364450"/>
            <a:ext cx="1049700" cy="414600"/>
          </a:xfrm>
          <a:prstGeom prst="rect">
            <a:avLst/>
          </a:prstGeom>
          <a:noFill/>
          <a:ln>
            <a:noFill/>
          </a:ln>
        </p:spPr>
        <p:txBody>
          <a:bodyPr anchorCtr="0" anchor="t" bIns="91425" lIns="91425" rIns="91425" wrap="square" tIns="91425">
            <a:noAutofit/>
          </a:bodyPr>
          <a:lstStyle/>
          <a:p>
            <a:pPr indent="0" lvl="0" marL="0" rtl="0">
              <a:spcBef>
                <a:spcPts val="0"/>
              </a:spcBef>
              <a:buNone/>
            </a:pPr>
            <a:r>
              <a:rPr lang="en">
                <a:solidFill>
                  <a:srgbClr val="FFFFFF"/>
                </a:solidFill>
                <a:latin typeface="Ubuntu Condensed"/>
                <a:ea typeface="Ubuntu Condensed"/>
                <a:cs typeface="Ubuntu Condensed"/>
                <a:sym typeface="Ubuntu Condensed"/>
              </a:rPr>
              <a:t>Smoothness</a:t>
            </a:r>
          </a:p>
        </p:txBody>
      </p:sp>
      <p:cxnSp>
        <p:nvCxnSpPr>
          <p:cNvPr id="165" name="Shape 165"/>
          <p:cNvCxnSpPr>
            <a:stCxn id="158" idx="3"/>
            <a:endCxn id="166" idx="1"/>
          </p:cNvCxnSpPr>
          <p:nvPr/>
        </p:nvCxnSpPr>
        <p:spPr>
          <a:xfrm>
            <a:off x="5737500" y="2571750"/>
            <a:ext cx="1625100" cy="0"/>
          </a:xfrm>
          <a:prstGeom prst="straightConnector1">
            <a:avLst/>
          </a:prstGeom>
          <a:noFill/>
          <a:ln cap="flat" cmpd="sng" w="19050">
            <a:solidFill>
              <a:srgbClr val="EFEFEF"/>
            </a:solidFill>
            <a:prstDash val="solid"/>
            <a:round/>
            <a:headEnd len="lg" w="lg" type="none"/>
            <a:tailEnd len="lg" w="lg" type="none"/>
          </a:ln>
        </p:spPr>
      </p:cxnSp>
      <p:pic>
        <p:nvPicPr>
          <p:cNvPr id="166" name="Shape 166"/>
          <p:cNvPicPr preferRelativeResize="0"/>
          <p:nvPr/>
        </p:nvPicPr>
        <p:blipFill>
          <a:blip r:embed="rId3">
            <a:alphaModFix/>
          </a:blip>
          <a:stretch>
            <a:fillRect/>
          </a:stretch>
        </p:blipFill>
        <p:spPr>
          <a:xfrm>
            <a:off x="7362450" y="1285875"/>
            <a:ext cx="400050" cy="2571750"/>
          </a:xfrm>
          <a:prstGeom prst="rect">
            <a:avLst/>
          </a:prstGeom>
          <a:noFill/>
          <a:ln>
            <a:noFill/>
          </a:ln>
        </p:spPr>
      </p:pic>
      <p:sp>
        <p:nvSpPr>
          <p:cNvPr id="167" name="Shape 167"/>
          <p:cNvSpPr txBox="1"/>
          <p:nvPr/>
        </p:nvSpPr>
        <p:spPr>
          <a:xfrm>
            <a:off x="6593175" y="506550"/>
            <a:ext cx="1938600" cy="748500"/>
          </a:xfrm>
          <a:prstGeom prst="rect">
            <a:avLst/>
          </a:prstGeom>
          <a:noFill/>
          <a:ln>
            <a:noFill/>
          </a:ln>
        </p:spPr>
        <p:txBody>
          <a:bodyPr anchorCtr="0" anchor="t" bIns="91425" lIns="91425" rIns="91425" wrap="square" tIns="91425">
            <a:noAutofit/>
          </a:bodyPr>
          <a:lstStyle/>
          <a:p>
            <a:pPr indent="0" lvl="0" marL="0" rtl="0" algn="ctr">
              <a:spcBef>
                <a:spcPts val="0"/>
              </a:spcBef>
              <a:buNone/>
            </a:pPr>
            <a:r>
              <a:rPr lang="en" sz="3600">
                <a:solidFill>
                  <a:srgbClr val="FFFFFF"/>
                </a:solidFill>
                <a:latin typeface="Sacramento"/>
                <a:ea typeface="Sacramento"/>
                <a:cs typeface="Sacramento"/>
                <a:sym typeface="Sacramento"/>
              </a:rPr>
              <a:t>Delight</a:t>
            </a:r>
          </a:p>
        </p:txBody>
      </p:sp>
      <p:sp>
        <p:nvSpPr>
          <p:cNvPr id="168" name="Shape 168"/>
          <p:cNvSpPr txBox="1"/>
          <p:nvPr/>
        </p:nvSpPr>
        <p:spPr>
          <a:xfrm>
            <a:off x="6158625" y="3888450"/>
            <a:ext cx="2807700" cy="748500"/>
          </a:xfrm>
          <a:prstGeom prst="rect">
            <a:avLst/>
          </a:prstGeom>
          <a:noFill/>
          <a:ln>
            <a:noFill/>
          </a:ln>
        </p:spPr>
        <p:txBody>
          <a:bodyPr anchorCtr="0" anchor="t" bIns="91425" lIns="91425" rIns="91425" wrap="square" tIns="91425">
            <a:noAutofit/>
          </a:bodyPr>
          <a:lstStyle/>
          <a:p>
            <a:pPr indent="0" lvl="0" marL="0" rtl="0" algn="ctr">
              <a:spcBef>
                <a:spcPts val="0"/>
              </a:spcBef>
              <a:buNone/>
            </a:pPr>
            <a:r>
              <a:rPr lang="en" sz="3600">
                <a:solidFill>
                  <a:srgbClr val="FFFFFF"/>
                </a:solidFill>
                <a:latin typeface="Josefin Slab"/>
                <a:ea typeface="Josefin Slab"/>
                <a:cs typeface="Josefin Slab"/>
                <a:sym typeface="Josefin Slab"/>
              </a:rPr>
              <a:t>Frustration</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Shape 173"/>
          <p:cNvSpPr txBox="1"/>
          <p:nvPr>
            <p:ph type="title"/>
          </p:nvPr>
        </p:nvSpPr>
        <p:spPr>
          <a:xfrm>
            <a:off x="336921" y="133945"/>
            <a:ext cx="8470200" cy="455700"/>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lang="en">
                <a:solidFill>
                  <a:srgbClr val="6FA8DC"/>
                </a:solidFill>
              </a:rPr>
              <a:t>RUM</a:t>
            </a:r>
            <a:r>
              <a:rPr lang="en"/>
              <a:t> today</a:t>
            </a:r>
          </a:p>
        </p:txBody>
      </p:sp>
      <p:sp>
        <p:nvSpPr>
          <p:cNvPr id="174" name="Shape 174"/>
          <p:cNvSpPr txBox="1"/>
          <p:nvPr>
            <p:ph idx="1" type="body"/>
          </p:nvPr>
        </p:nvSpPr>
        <p:spPr>
          <a:xfrm>
            <a:off x="669727" y="564951"/>
            <a:ext cx="7804500" cy="4360500"/>
          </a:xfrm>
          <a:prstGeom prst="rect">
            <a:avLst/>
          </a:prstGeom>
          <a:noFill/>
          <a:ln>
            <a:noFill/>
          </a:ln>
        </p:spPr>
        <p:txBody>
          <a:bodyPr anchorCtr="0" anchor="ctr" bIns="32750" lIns="32750" rIns="32750" wrap="square" tIns="32750">
            <a:noAutofit/>
          </a:bodyPr>
          <a:lstStyle/>
          <a:p>
            <a:pPr indent="-323850" lvl="0" marL="292100" marR="0" rtl="0" algn="l">
              <a:lnSpc>
                <a:spcPct val="100000"/>
              </a:lnSpc>
              <a:spcBef>
                <a:spcPts val="300"/>
              </a:spcBef>
              <a:spcAft>
                <a:spcPts val="0"/>
              </a:spcAft>
              <a:buClr>
                <a:srgbClr val="FFFFFF"/>
              </a:buClr>
              <a:buSzPts val="2100"/>
              <a:buFont typeface="Trebuchet MS"/>
              <a:buChar char="•"/>
            </a:pPr>
            <a:r>
              <a:rPr lang="en" sz="2100">
                <a:solidFill>
                  <a:schemeClr val="lt1"/>
                </a:solidFill>
                <a:latin typeface="Trebuchet MS"/>
                <a:ea typeface="Trebuchet MS"/>
                <a:cs typeface="Trebuchet MS"/>
                <a:sym typeface="Trebuchet MS"/>
              </a:rPr>
              <a:t>We measure everything up to navigation complete (page load or SPA nav)</a:t>
            </a:r>
          </a:p>
          <a:p>
            <a:pPr indent="-323850" lvl="0" marL="292100" marR="0" rtl="0" algn="l">
              <a:lnSpc>
                <a:spcPct val="100000"/>
              </a:lnSpc>
              <a:spcBef>
                <a:spcPts val="300"/>
              </a:spcBef>
              <a:spcAft>
                <a:spcPts val="0"/>
              </a:spcAft>
              <a:buClr>
                <a:schemeClr val="lt1"/>
              </a:buClr>
              <a:buSzPts val="2100"/>
              <a:buFont typeface="Trebuchet MS"/>
              <a:buChar char="•"/>
            </a:pPr>
            <a:r>
              <a:rPr lang="en" sz="2100">
                <a:solidFill>
                  <a:schemeClr val="lt1"/>
                </a:solidFill>
                <a:latin typeface="Trebuchet MS"/>
                <a:ea typeface="Trebuchet MS"/>
                <a:cs typeface="Trebuchet MS"/>
                <a:sym typeface="Trebuchet MS"/>
              </a:rPr>
              <a:t>We measure whether users bounce or convert</a:t>
            </a:r>
          </a:p>
          <a:p>
            <a:pPr indent="0" lvl="0" marL="0" marR="0" rtl="0" algn="l">
              <a:lnSpc>
                <a:spcPct val="100000"/>
              </a:lnSpc>
              <a:spcBef>
                <a:spcPts val="300"/>
              </a:spcBef>
              <a:spcAft>
                <a:spcPts val="0"/>
              </a:spcAft>
              <a:buNone/>
            </a:pPr>
            <a:r>
              <a:t/>
            </a:r>
            <a:endParaRPr sz="2100">
              <a:solidFill>
                <a:schemeClr val="lt1"/>
              </a:solidFill>
            </a:endParaRPr>
          </a:p>
          <a:p>
            <a:pPr indent="0" lvl="0" marL="0" marR="0" rtl="0" algn="l">
              <a:lnSpc>
                <a:spcPct val="100000"/>
              </a:lnSpc>
              <a:spcBef>
                <a:spcPts val="300"/>
              </a:spcBef>
              <a:spcAft>
                <a:spcPts val="0"/>
              </a:spcAft>
              <a:buNone/>
            </a:pPr>
            <a:r>
              <a:rPr lang="en" sz="2100">
                <a:solidFill>
                  <a:schemeClr val="lt1"/>
                </a:solidFill>
              </a:rPr>
              <a:t>    </a:t>
            </a:r>
            <a:r>
              <a:rPr lang="en" sz="2100">
                <a:solidFill>
                  <a:schemeClr val="lt1"/>
                </a:solidFill>
              </a:rPr>
              <a:t>  </a:t>
            </a:r>
            <a:r>
              <a:rPr lang="en" sz="2100">
                <a:solidFill>
                  <a:schemeClr val="lt1"/>
                </a:solidFill>
              </a:rPr>
              <a:t>                                 </a:t>
            </a:r>
            <a:r>
              <a:rPr lang="en" sz="4800">
                <a:solidFill>
                  <a:srgbClr val="EA9999"/>
                </a:solidFill>
                <a:latin typeface="Sacramento"/>
                <a:ea typeface="Sacramento"/>
                <a:cs typeface="Sacramento"/>
                <a:sym typeface="Sacramento"/>
              </a:rPr>
              <a:t>But</a:t>
            </a:r>
          </a:p>
          <a:p>
            <a:pPr indent="0" lvl="0" marL="0" marR="0" rtl="0" algn="l">
              <a:lnSpc>
                <a:spcPct val="100000"/>
              </a:lnSpc>
              <a:spcBef>
                <a:spcPts val="300"/>
              </a:spcBef>
              <a:spcAft>
                <a:spcPts val="0"/>
              </a:spcAft>
              <a:buNone/>
            </a:pPr>
            <a:r>
              <a:t/>
            </a:r>
            <a:endParaRPr sz="2100">
              <a:solidFill>
                <a:schemeClr val="lt1"/>
              </a:solidFill>
            </a:endParaRPr>
          </a:p>
          <a:p>
            <a:pPr indent="-323850" lvl="0" marL="292100" marR="0" rtl="0" algn="l">
              <a:lnSpc>
                <a:spcPct val="100000"/>
              </a:lnSpc>
              <a:spcBef>
                <a:spcPts val="300"/>
              </a:spcBef>
              <a:spcAft>
                <a:spcPts val="0"/>
              </a:spcAft>
              <a:buClr>
                <a:srgbClr val="FFFFFF"/>
              </a:buClr>
              <a:buSzPts val="2100"/>
              <a:buFont typeface="Trebuchet MS"/>
              <a:buChar char="•"/>
            </a:pPr>
            <a:r>
              <a:rPr lang="en" sz="2100">
                <a:latin typeface="Trebuchet MS"/>
                <a:ea typeface="Trebuchet MS"/>
                <a:cs typeface="Trebuchet MS"/>
                <a:sym typeface="Trebuchet MS"/>
              </a:rPr>
              <a:t>The bulk of user interaction and experience happens after navigation has completed</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Shape 179"/>
          <p:cNvSpPr txBox="1"/>
          <p:nvPr>
            <p:ph type="title"/>
          </p:nvPr>
        </p:nvSpPr>
        <p:spPr>
          <a:xfrm>
            <a:off x="892975" y="1389525"/>
            <a:ext cx="7358100" cy="2431800"/>
          </a:xfrm>
          <a:prstGeom prst="rect">
            <a:avLst/>
          </a:prstGeom>
        </p:spPr>
        <p:txBody>
          <a:bodyPr anchorCtr="0" anchor="ctr" bIns="58925" lIns="58925" rIns="58925" wrap="square" tIns="58925">
            <a:noAutofit/>
          </a:bodyPr>
          <a:lstStyle/>
          <a:p>
            <a:pPr indent="0" lvl="0" marL="0">
              <a:spcBef>
                <a:spcPts val="0"/>
              </a:spcBef>
              <a:buNone/>
            </a:pPr>
            <a:r>
              <a:rPr lang="en">
                <a:latin typeface="Josefin Slab"/>
                <a:ea typeface="Josefin Slab"/>
                <a:cs typeface="Josefin Slab"/>
                <a:sym typeface="Josefin Slab"/>
              </a:rPr>
              <a:t>Which </a:t>
            </a:r>
            <a:r>
              <a:rPr lang="en">
                <a:solidFill>
                  <a:srgbClr val="6FA8DC"/>
                </a:solidFill>
                <a:latin typeface="Josefin Slab"/>
                <a:ea typeface="Josefin Slab"/>
                <a:cs typeface="Josefin Slab"/>
                <a:sym typeface="Josefin Slab"/>
              </a:rPr>
              <a:t>c</a:t>
            </a:r>
            <a:r>
              <a:rPr lang="en">
                <a:latin typeface="Josefin Slab"/>
                <a:ea typeface="Josefin Slab"/>
                <a:cs typeface="Josefin Slab"/>
                <a:sym typeface="Josefin Slab"/>
              </a:rPr>
              <a:t>ontinuous </a:t>
            </a:r>
            <a:r>
              <a:rPr lang="en">
                <a:solidFill>
                  <a:srgbClr val="EA9999"/>
                </a:solidFill>
                <a:latin typeface="Josefin Slab"/>
                <a:ea typeface="Josefin Slab"/>
                <a:cs typeface="Josefin Slab"/>
                <a:sym typeface="Josefin Slab"/>
              </a:rPr>
              <a:t>v</a:t>
            </a:r>
            <a:r>
              <a:rPr lang="en">
                <a:latin typeface="Josefin Slab"/>
                <a:ea typeface="Josefin Slab"/>
                <a:cs typeface="Josefin Slab"/>
                <a:sym typeface="Josefin Slab"/>
              </a:rPr>
              <a:t>ariables can we measure and </a:t>
            </a:r>
            <a:r>
              <a:rPr lang="en">
                <a:solidFill>
                  <a:srgbClr val="F6B26B"/>
                </a:solidFill>
                <a:latin typeface="Josefin Slab"/>
                <a:ea typeface="Josefin Slab"/>
                <a:cs typeface="Josefin Slab"/>
                <a:sym typeface="Josefin Slab"/>
              </a:rPr>
              <a:t>how</a:t>
            </a:r>
            <a:r>
              <a:rPr lang="en">
                <a:latin typeface="Josefin Slab"/>
                <a:ea typeface="Josefin Slab"/>
                <a:cs typeface="Josefin Slab"/>
                <a:sym typeface="Josefin Slab"/>
              </a:rPr>
              <a:t>?</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Shape 184"/>
          <p:cNvSpPr txBox="1"/>
          <p:nvPr>
            <p:ph type="title"/>
          </p:nvPr>
        </p:nvSpPr>
        <p:spPr>
          <a:xfrm>
            <a:off x="336921" y="133945"/>
            <a:ext cx="8470158" cy="771913"/>
          </a:xfrm>
          <a:prstGeom prst="rect">
            <a:avLst/>
          </a:prstGeom>
          <a:noFill/>
          <a:ln>
            <a:noFill/>
          </a:ln>
        </p:spPr>
        <p:txBody>
          <a:bodyPr anchorCtr="0" anchor="ctr" bIns="32750" lIns="32750" rIns="32750" wrap="square" tIns="32750">
            <a:noAutofit/>
          </a:bodyPr>
          <a:lstStyle/>
          <a:p>
            <a:pPr indent="0" lvl="0" marL="0" marR="0" rtl="0" algn="l">
              <a:lnSpc>
                <a:spcPct val="100000"/>
              </a:lnSpc>
              <a:spcBef>
                <a:spcPts val="0"/>
              </a:spcBef>
              <a:spcAft>
                <a:spcPts val="0"/>
              </a:spcAft>
              <a:buClr>
                <a:srgbClr val="FFFFFF"/>
              </a:buClr>
              <a:buFont typeface="Libre Baskerville"/>
              <a:buNone/>
            </a:pPr>
            <a:r>
              <a:rPr b="0" i="1" lang="en" sz="3200" u="none" cap="none" strike="noStrike">
                <a:solidFill>
                  <a:srgbClr val="FFFFFF"/>
                </a:solidFill>
                <a:latin typeface="Libre Baskerville"/>
                <a:ea typeface="Libre Baskerville"/>
                <a:cs typeface="Libre Baskerville"/>
                <a:sym typeface="Libre Baskerville"/>
              </a:rPr>
              <a:t>Developer Tools</a:t>
            </a:r>
          </a:p>
        </p:txBody>
      </p:sp>
      <p:pic>
        <p:nvPicPr>
          <p:cNvPr id="185" name="Shape 185"/>
          <p:cNvPicPr preferRelativeResize="0"/>
          <p:nvPr/>
        </p:nvPicPr>
        <p:blipFill rotWithShape="1">
          <a:blip r:embed="rId3">
            <a:alphaModFix/>
          </a:blip>
          <a:srcRect b="0" l="0" r="0" t="0"/>
          <a:stretch/>
        </p:blipFill>
        <p:spPr>
          <a:xfrm>
            <a:off x="336925" y="956762"/>
            <a:ext cx="8470200" cy="4047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